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41"/>
  </p:notesMasterIdLst>
  <p:sldIdLst>
    <p:sldId id="523" r:id="rId3"/>
    <p:sldId id="2147" r:id="rId4"/>
    <p:sldId id="1977" r:id="rId5"/>
    <p:sldId id="1979" r:id="rId6"/>
    <p:sldId id="1981" r:id="rId7"/>
    <p:sldId id="1982" r:id="rId8"/>
    <p:sldId id="1983" r:id="rId9"/>
    <p:sldId id="1984" r:id="rId10"/>
    <p:sldId id="1980" r:id="rId11"/>
    <p:sldId id="1988" r:id="rId12"/>
    <p:sldId id="1989" r:id="rId13"/>
    <p:sldId id="2152" r:id="rId14"/>
    <p:sldId id="2153" r:id="rId15"/>
    <p:sldId id="1991" r:id="rId16"/>
    <p:sldId id="2154" r:id="rId17"/>
    <p:sldId id="1992" r:id="rId18"/>
    <p:sldId id="2139" r:id="rId19"/>
    <p:sldId id="2155" r:id="rId20"/>
    <p:sldId id="2140" r:id="rId21"/>
    <p:sldId id="1993" r:id="rId22"/>
    <p:sldId id="2156" r:id="rId23"/>
    <p:sldId id="1994" r:id="rId24"/>
    <p:sldId id="2141" r:id="rId25"/>
    <p:sldId id="2160" r:id="rId26"/>
    <p:sldId id="2157" r:id="rId27"/>
    <p:sldId id="2143" r:id="rId28"/>
    <p:sldId id="2158" r:id="rId29"/>
    <p:sldId id="2145" r:id="rId30"/>
    <p:sldId id="2162" r:id="rId31"/>
    <p:sldId id="2163" r:id="rId32"/>
    <p:sldId id="2159" r:id="rId33"/>
    <p:sldId id="2149" r:id="rId34"/>
    <p:sldId id="2161" r:id="rId35"/>
    <p:sldId id="2164" r:id="rId36"/>
    <p:sldId id="2150" r:id="rId37"/>
    <p:sldId id="2151" r:id="rId38"/>
    <p:sldId id="1995" r:id="rId39"/>
    <p:sldId id="298"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7" autoAdjust="0"/>
    <p:restoredTop sz="78920" autoAdjust="0"/>
  </p:normalViewPr>
  <p:slideViewPr>
    <p:cSldViewPr snapToGrid="0">
      <p:cViewPr varScale="1">
        <p:scale>
          <a:sx n="91" d="100"/>
          <a:sy n="91" d="100"/>
        </p:scale>
        <p:origin x="20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8E57B3-7D79-4347-9374-030A1C02537B}" type="datetimeFigureOut">
              <a:rPr lang="zh-CN" altLang="en-US" smtClean="0"/>
              <a:t>2020/10/6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1F304-061B-49FF-A94C-C890F78E507C}" type="slidenum">
              <a:rPr lang="zh-CN" altLang="en-US" smtClean="0"/>
              <a:t>‹#›</a:t>
            </a:fld>
            <a:endParaRPr lang="zh-CN" altLang="en-US"/>
          </a:p>
        </p:txBody>
      </p:sp>
    </p:spTree>
    <p:extLst>
      <p:ext uri="{BB962C8B-B14F-4D97-AF65-F5344CB8AC3E}">
        <p14:creationId xmlns:p14="http://schemas.microsoft.com/office/powerpoint/2010/main" val="437698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eaLnBrk="0" hangingPunct="0">
              <a:defRPr kumimoji="1" sz="2400" b="1">
                <a:solidFill>
                  <a:schemeClr val="tx1"/>
                </a:solidFill>
                <a:latin typeface="Arial" pitchFamily="34" charset="0"/>
                <a:ea typeface="宋体" pitchFamily="2" charset="-122"/>
              </a:defRPr>
            </a:lvl1pPr>
            <a:lvl2pPr marL="742950" indent="-285750" defTabSz="908050" eaLnBrk="0" hangingPunct="0">
              <a:defRPr kumimoji="1" sz="2400" b="1">
                <a:solidFill>
                  <a:schemeClr val="tx1"/>
                </a:solidFill>
                <a:latin typeface="Arial" pitchFamily="34" charset="0"/>
                <a:ea typeface="宋体" pitchFamily="2" charset="-122"/>
              </a:defRPr>
            </a:lvl2pPr>
            <a:lvl3pPr marL="1143000" indent="-228600" defTabSz="908050" eaLnBrk="0" hangingPunct="0">
              <a:defRPr kumimoji="1" sz="2400" b="1">
                <a:solidFill>
                  <a:schemeClr val="tx1"/>
                </a:solidFill>
                <a:latin typeface="Arial" pitchFamily="34" charset="0"/>
                <a:ea typeface="宋体" pitchFamily="2" charset="-122"/>
              </a:defRPr>
            </a:lvl3pPr>
            <a:lvl4pPr marL="1600200" indent="-228600" defTabSz="908050" eaLnBrk="0" hangingPunct="0">
              <a:defRPr kumimoji="1" sz="2400" b="1">
                <a:solidFill>
                  <a:schemeClr val="tx1"/>
                </a:solidFill>
                <a:latin typeface="Arial" pitchFamily="34" charset="0"/>
                <a:ea typeface="宋体" pitchFamily="2" charset="-122"/>
              </a:defRPr>
            </a:lvl4pPr>
            <a:lvl5pPr marL="2057400" indent="-228600" defTabSz="908050" eaLnBrk="0" hangingPunct="0">
              <a:defRPr kumimoji="1" sz="2400" b="1">
                <a:solidFill>
                  <a:schemeClr val="tx1"/>
                </a:solidFill>
                <a:latin typeface="Arial" pitchFamily="34" charset="0"/>
                <a:ea typeface="宋体" pitchFamily="2" charset="-122"/>
              </a:defRPr>
            </a:lvl5pPr>
            <a:lvl6pPr marL="2514600" indent="-228600" defTabSz="908050" eaLnBrk="0" fontAlgn="base" hangingPunct="0">
              <a:spcBef>
                <a:spcPct val="0"/>
              </a:spcBef>
              <a:spcAft>
                <a:spcPct val="0"/>
              </a:spcAft>
              <a:defRPr kumimoji="1" sz="2400" b="1">
                <a:solidFill>
                  <a:schemeClr val="tx1"/>
                </a:solidFill>
                <a:latin typeface="Arial" pitchFamily="34" charset="0"/>
                <a:ea typeface="宋体" pitchFamily="2" charset="-122"/>
              </a:defRPr>
            </a:lvl6pPr>
            <a:lvl7pPr marL="2971800" indent="-228600" defTabSz="908050" eaLnBrk="0" fontAlgn="base" hangingPunct="0">
              <a:spcBef>
                <a:spcPct val="0"/>
              </a:spcBef>
              <a:spcAft>
                <a:spcPct val="0"/>
              </a:spcAft>
              <a:defRPr kumimoji="1" sz="2400" b="1">
                <a:solidFill>
                  <a:schemeClr val="tx1"/>
                </a:solidFill>
                <a:latin typeface="Arial" pitchFamily="34" charset="0"/>
                <a:ea typeface="宋体" pitchFamily="2" charset="-122"/>
              </a:defRPr>
            </a:lvl7pPr>
            <a:lvl8pPr marL="3429000" indent="-228600" defTabSz="908050" eaLnBrk="0" fontAlgn="base" hangingPunct="0">
              <a:spcBef>
                <a:spcPct val="0"/>
              </a:spcBef>
              <a:spcAft>
                <a:spcPct val="0"/>
              </a:spcAft>
              <a:defRPr kumimoji="1" sz="2400" b="1">
                <a:solidFill>
                  <a:schemeClr val="tx1"/>
                </a:solidFill>
                <a:latin typeface="Arial" pitchFamily="34" charset="0"/>
                <a:ea typeface="宋体" pitchFamily="2" charset="-122"/>
              </a:defRPr>
            </a:lvl8pPr>
            <a:lvl9pPr marL="3886200" indent="-228600" defTabSz="908050" eaLnBrk="0" fontAlgn="base" hangingPunct="0">
              <a:spcBef>
                <a:spcPct val="0"/>
              </a:spcBef>
              <a:spcAft>
                <a:spcPct val="0"/>
              </a:spcAft>
              <a:defRPr kumimoji="1" sz="2400" b="1">
                <a:solidFill>
                  <a:schemeClr val="tx1"/>
                </a:solidFill>
                <a:latin typeface="Arial" pitchFamily="34" charset="0"/>
                <a:ea typeface="宋体" pitchFamily="2" charset="-122"/>
              </a:defRPr>
            </a:lvl9pPr>
          </a:lstStyle>
          <a:p>
            <a:pPr eaLnBrk="1" hangingPunct="1"/>
            <a:fld id="{A9766196-0CF5-40B6-B327-C29A2289A589}" type="slidenum">
              <a:rPr lang="en-US" altLang="ja-JP" sz="1200" b="0" smtClean="0">
                <a:ea typeface="MS PGothic" pitchFamily="34" charset="-128"/>
              </a:rPr>
              <a:pPr eaLnBrk="1" hangingPunct="1"/>
              <a:t>1</a:t>
            </a:fld>
            <a:endParaRPr lang="en-US" altLang="ja-JP" sz="1200" b="0" dirty="0">
              <a:ea typeface="MS PGothic" pitchFamily="34" charset="-128"/>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ea typeface="宋体" pitchFamily="2" charset="-122"/>
            </a:endParaRPr>
          </a:p>
        </p:txBody>
      </p:sp>
    </p:spTree>
    <p:extLst>
      <p:ext uri="{BB962C8B-B14F-4D97-AF65-F5344CB8AC3E}">
        <p14:creationId xmlns:p14="http://schemas.microsoft.com/office/powerpoint/2010/main" val="142782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下面是大作业。</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大作业我们给出了</a:t>
            </a:r>
            <a:r>
              <a:rPr lang="en-US" altLang="zh-CN" sz="1200" dirty="0"/>
              <a:t>8</a:t>
            </a:r>
            <a:r>
              <a:rPr lang="zh-CN" altLang="en-US" sz="1200" dirty="0"/>
              <a:t>个推荐选题，</a:t>
            </a:r>
            <a:r>
              <a:rPr lang="en-US" altLang="zh-CN" dirty="0"/>
              <a:t>1)</a:t>
            </a:r>
            <a:r>
              <a:rPr lang="zh-CN" altLang="en-US" dirty="0"/>
              <a:t>人脸美化  </a:t>
            </a:r>
            <a:r>
              <a:rPr lang="en-US" altLang="zh-CN" dirty="0"/>
              <a:t>2)</a:t>
            </a:r>
            <a:r>
              <a:rPr lang="zh-CN" altLang="en-US" dirty="0"/>
              <a:t>去模糊  </a:t>
            </a:r>
            <a:r>
              <a:rPr lang="en-US" altLang="zh-CN" dirty="0"/>
              <a:t>3)</a:t>
            </a:r>
            <a:r>
              <a:rPr lang="zh-CN" altLang="en-US" dirty="0"/>
              <a:t>去雾</a:t>
            </a:r>
            <a:r>
              <a:rPr lang="en-US" altLang="zh-CN" dirty="0"/>
              <a:t> 4)</a:t>
            </a:r>
            <a:r>
              <a:rPr lang="zh-CN" altLang="en-US" dirty="0"/>
              <a:t>图像增强 </a:t>
            </a:r>
            <a:r>
              <a:rPr lang="en-US" altLang="zh-CN" dirty="0"/>
              <a:t>5)</a:t>
            </a:r>
            <a:r>
              <a:rPr lang="zh-CN" altLang="en-US" dirty="0"/>
              <a:t>风格迁移</a:t>
            </a:r>
            <a:r>
              <a:rPr lang="en-US" altLang="zh-CN" dirty="0"/>
              <a:t> 6)</a:t>
            </a:r>
            <a:r>
              <a:rPr lang="zh-CN" altLang="en-US" dirty="0"/>
              <a:t>人像抠图</a:t>
            </a:r>
            <a:r>
              <a:rPr lang="en-US" altLang="zh-CN" dirty="0"/>
              <a:t> 7) </a:t>
            </a:r>
            <a:r>
              <a:rPr lang="zh-CN" altLang="en-US" dirty="0"/>
              <a:t>超分辨率 </a:t>
            </a:r>
            <a:r>
              <a:rPr lang="en-US" altLang="zh-CN" dirty="0"/>
              <a:t>8)</a:t>
            </a:r>
            <a:r>
              <a:rPr lang="zh-CN" altLang="en-US" dirty="0"/>
              <a:t>图像着色。</a:t>
            </a:r>
            <a:r>
              <a:rPr lang="zh-CN" altLang="en-US" sz="1200" dirty="0"/>
              <a:t>每组选择一个完成，允许</a:t>
            </a:r>
            <a:r>
              <a:rPr lang="zh-CN" altLang="en-US" dirty="0"/>
              <a:t>自主选题，要求提前和助教确认。</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自主选题原则上与图像处理相关，而且难度和 推荐选题相当。</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这个作业组队完成，每组不能超过</a:t>
            </a:r>
            <a:r>
              <a:rPr lang="en-US" altLang="zh-CN" sz="1200" dirty="0"/>
              <a:t>3</a:t>
            </a:r>
            <a:r>
              <a:rPr lang="zh-CN" altLang="en-US" sz="1200" dirty="0"/>
              <a:t>个人。</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而且各组选题不能够重复，先选先得</a:t>
            </a:r>
            <a:r>
              <a:rPr lang="zh-CN" altLang="en-US" sz="1200" dirty="0" smtClean="0"/>
              <a:t>。</a:t>
            </a:r>
            <a:endParaRPr lang="en-US" altLang="zh-CN" sz="1200" dirty="0"/>
          </a:p>
        </p:txBody>
      </p:sp>
      <p:sp>
        <p:nvSpPr>
          <p:cNvPr id="4" name="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56C9AA07-AD85-4F64-85F0-8B3663C72341}" type="slidenum">
              <a:rPr kumimoji="1" lang="zh-CN" altLang="en-US" sz="1200" b="0" i="0" u="none" strike="noStrike" kern="1200" cap="none" spc="0" normalizeH="0" baseline="0" noProof="0" smtClean="0">
                <a:ln>
                  <a:noFill/>
                </a:ln>
                <a:solidFill>
                  <a:prstClr val="black"/>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63868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第一个选题是人脸美化。人脸美化不限制效果种类，美白瘦脸祛斑，包括妆容迁移都可以，而且也可以针对人脸做一些有趣的滤镜，比如变老变年轻等。</a:t>
            </a:r>
          </a:p>
        </p:txBody>
      </p:sp>
      <p:sp>
        <p:nvSpPr>
          <p:cNvPr id="4" name="幻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2D44F612-6E70-4630-AAF0-6C87F44533E2}" type="slidenum">
              <a:rPr kumimoji="1" lang="en-US" altLang="ja-JP"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11</a:t>
            </a:fld>
            <a:endParaRPr kumimoji="1" lang="en-US" altLang="ja-JP"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4044147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这里是一下效果展示。 原图进行磨皮美白，瘦脸，口红，浓眉等美化。</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12</a:t>
            </a:fld>
            <a:endParaRPr lang="zh-CN" altLang="en-US"/>
          </a:p>
        </p:txBody>
      </p:sp>
    </p:spTree>
    <p:extLst>
      <p:ext uri="{BB962C8B-B14F-4D97-AF65-F5344CB8AC3E}">
        <p14:creationId xmlns:p14="http://schemas.microsoft.com/office/powerpoint/2010/main" val="2745032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大家也可以实现一些有意思的滤镜，比如这种变孩童滤镜。</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13</a:t>
            </a:fld>
            <a:endParaRPr lang="zh-CN" altLang="en-US"/>
          </a:p>
        </p:txBody>
      </p:sp>
    </p:spTree>
    <p:extLst>
      <p:ext uri="{BB962C8B-B14F-4D97-AF65-F5344CB8AC3E}">
        <p14:creationId xmlns:p14="http://schemas.microsoft.com/office/powerpoint/2010/main" val="115863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第二个选题是去模糊，就是使模糊的图像变清晰。比如运动的相机拍摄的视频会有一定程度的运动模糊现象，这个工作就可以一定程度上缓解这个问题。</a:t>
            </a:r>
          </a:p>
        </p:txBody>
      </p:sp>
      <p:sp>
        <p:nvSpPr>
          <p:cNvPr id="4" name="幻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2D44F612-6E70-4630-AAF0-6C87F44533E2}" type="slidenum">
              <a:rPr kumimoji="1" lang="en-US" altLang="ja-JP"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14</a:t>
            </a:fld>
            <a:endParaRPr kumimoji="1" lang="en-US" altLang="ja-JP"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252869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本选题可以使用传统方法也可以使用深度学习方法。</a:t>
            </a:r>
            <a:endParaRPr lang="en-US" altLang="zh-CN" dirty="0"/>
          </a:p>
          <a:p>
            <a:endParaRPr lang="en-US" altLang="zh-CN" dirty="0"/>
          </a:p>
          <a:p>
            <a:r>
              <a:rPr lang="zh-CN" altLang="en-US" dirty="0"/>
              <a:t>本选题允许使用开源代码，比如</a:t>
            </a:r>
            <a:r>
              <a:rPr lang="en-US" altLang="zh-CN" dirty="0" err="1"/>
              <a:t>deblurGAN</a:t>
            </a:r>
            <a:r>
              <a:rPr lang="zh-CN" altLang="en-US" dirty="0"/>
              <a:t>，但是在开源代码里面得有自己的改进。</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15</a:t>
            </a:fld>
            <a:endParaRPr lang="zh-CN" altLang="en-US"/>
          </a:p>
        </p:txBody>
      </p:sp>
    </p:spTree>
    <p:extLst>
      <p:ext uri="{BB962C8B-B14F-4D97-AF65-F5344CB8AC3E}">
        <p14:creationId xmlns:p14="http://schemas.microsoft.com/office/powerpoint/2010/main" val="17893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这里是一些参考论文，对本选题感兴趣的同学可以看一下。</a:t>
            </a:r>
          </a:p>
        </p:txBody>
      </p:sp>
      <p:sp>
        <p:nvSpPr>
          <p:cNvPr id="4" name="幻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2D44F612-6E70-4630-AAF0-6C87F44533E2}" type="slidenum">
              <a:rPr kumimoji="1" lang="en-US" altLang="ja-JP"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16</a:t>
            </a:fld>
            <a:endParaRPr kumimoji="1" lang="en-US" altLang="ja-JP"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862097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第三个是去雾，也就是去除图像中的雾气。</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17</a:t>
            </a:fld>
            <a:endParaRPr lang="zh-CN" altLang="en-US"/>
          </a:p>
        </p:txBody>
      </p:sp>
    </p:spTree>
    <p:extLst>
      <p:ext uri="{BB962C8B-B14F-4D97-AF65-F5344CB8AC3E}">
        <p14:creationId xmlns:p14="http://schemas.microsoft.com/office/powerpoint/2010/main" val="3486810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404040"/>
                </a:solidFill>
                <a:effectLst/>
                <a:latin typeface="-apple-system"/>
              </a:rPr>
              <a:t>去雾领域有一个非常经典的算法，就是何凯明大神提出的暗通道增强算法。这个算法是：作者总结了大量的室外无雾的图像，发现了在无雾图像中的局部区域中至少有一个颜色通道的亮度值非常低。然后设计算法使去雾后的图像满足这个假设。</a:t>
            </a:r>
            <a:endParaRPr lang="en-US" altLang="zh-CN" b="0" i="0" u="none" strike="noStrike" dirty="0">
              <a:solidFill>
                <a:srgbClr val="404040"/>
              </a:solidFill>
              <a:effectLst/>
              <a:latin typeface="-apple-system"/>
            </a:endParaRPr>
          </a:p>
          <a:p>
            <a:endParaRPr lang="en-US" altLang="zh-CN" dirty="0"/>
          </a:p>
          <a:p>
            <a:r>
              <a:rPr lang="zh-CN" altLang="en-US" dirty="0"/>
              <a:t>去雾仍可以使用</a:t>
            </a:r>
            <a:r>
              <a:rPr lang="en-US" altLang="zh-CN" dirty="0"/>
              <a:t>GAN</a:t>
            </a:r>
            <a:r>
              <a:rPr lang="zh-CN" altLang="en-US" dirty="0"/>
              <a:t>的方法进行，其实</a:t>
            </a:r>
            <a:r>
              <a:rPr lang="en-US" altLang="zh-CN" dirty="0"/>
              <a:t>GAN</a:t>
            </a:r>
            <a:r>
              <a:rPr lang="zh-CN" altLang="en-US" dirty="0"/>
              <a:t>这些方法都大同小异，有时候就换一个数据集就比较</a:t>
            </a:r>
            <a:r>
              <a:rPr lang="en-US" altLang="zh-CN" dirty="0"/>
              <a:t>work</a:t>
            </a:r>
            <a:r>
              <a:rPr lang="zh-CN" altLang="en-US" dirty="0"/>
              <a:t>了。但是我们希望同学们从雾的产生原因等角度进行去雾算法的设计</a:t>
            </a:r>
            <a:endParaRPr lang="en-US" altLang="zh-CN" dirty="0"/>
          </a:p>
          <a:p>
            <a:r>
              <a:rPr lang="zh-CN" altLang="en-US" dirty="0"/>
              <a:t>数据集可以使用</a:t>
            </a:r>
            <a:r>
              <a:rPr lang="en-US" altLang="zh-CN" dirty="0"/>
              <a:t>RESIDE</a:t>
            </a:r>
            <a:r>
              <a:rPr lang="zh-CN" altLang="en-US" dirty="0"/>
              <a:t>数据集。</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18</a:t>
            </a:fld>
            <a:endParaRPr lang="zh-CN" altLang="en-US"/>
          </a:p>
        </p:txBody>
      </p:sp>
    </p:spTree>
    <p:extLst>
      <p:ext uri="{BB962C8B-B14F-4D97-AF65-F5344CB8AC3E}">
        <p14:creationId xmlns:p14="http://schemas.microsoft.com/office/powerpoint/2010/main" val="2340675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这是一些参考论文。</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19</a:t>
            </a:fld>
            <a:endParaRPr lang="zh-CN" altLang="en-US"/>
          </a:p>
        </p:txBody>
      </p:sp>
    </p:spTree>
    <p:extLst>
      <p:ext uri="{BB962C8B-B14F-4D97-AF65-F5344CB8AC3E}">
        <p14:creationId xmlns:p14="http://schemas.microsoft.com/office/powerpoint/2010/main" val="427107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我们的作业由三部分组成，两次代码实现作业和一次课堂分享构成。</a:t>
            </a:r>
            <a:endParaRPr lang="en-US" altLang="zh-CN" dirty="0"/>
          </a:p>
          <a:p>
            <a:r>
              <a:rPr lang="zh-CN" altLang="en-US" dirty="0"/>
              <a:t>两次代码作业一次是图像滤镜作业，这个是个人完成，另一次是大作业，这个作业是组队作业，从推荐题目中选一个完成。</a:t>
            </a:r>
            <a:endParaRPr lang="en-US" altLang="zh-CN" dirty="0"/>
          </a:p>
          <a:p>
            <a:endParaRPr lang="en-US" altLang="zh-CN" dirty="0"/>
          </a:p>
          <a:p>
            <a:r>
              <a:rPr lang="zh-CN" altLang="en-US" dirty="0"/>
              <a:t>一次课堂分享是介绍大作业选题的综述，目的是为了让大家对你所做大作业的方向有进一步的了解，在分享中大家能够了解到更多的知识</a:t>
            </a:r>
            <a:r>
              <a:rPr lang="zh-CN" altLang="en-US" dirty="0" smtClean="0"/>
              <a:t>。</a:t>
            </a:r>
            <a:endParaRPr lang="en-US" altLang="zh-CN" dirty="0"/>
          </a:p>
        </p:txBody>
      </p:sp>
      <p:sp>
        <p:nvSpPr>
          <p:cNvPr id="4" name="灯片编号占位符 3"/>
          <p:cNvSpPr>
            <a:spLocks noGrp="1"/>
          </p:cNvSpPr>
          <p:nvPr>
            <p:ph type="sldNum" sz="quarter" idx="5"/>
          </p:nvPr>
        </p:nvSpPr>
        <p:spPr/>
        <p:txBody>
          <a:bodyPr/>
          <a:lstStyle/>
          <a:p>
            <a:fld id="{D061F304-061B-49FF-A94C-C890F78E507C}" type="slidenum">
              <a:rPr lang="zh-CN" altLang="en-US" smtClean="0"/>
              <a:t>2</a:t>
            </a:fld>
            <a:endParaRPr lang="zh-CN" altLang="en-US"/>
          </a:p>
        </p:txBody>
      </p:sp>
    </p:spTree>
    <p:extLst>
      <p:ext uri="{BB962C8B-B14F-4D97-AF65-F5344CB8AC3E}">
        <p14:creationId xmlns:p14="http://schemas.microsoft.com/office/powerpoint/2010/main" val="3884323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第四个选题是图像增强，这里指的是正常情况下的图像画质增强。</a:t>
            </a:r>
          </a:p>
        </p:txBody>
      </p:sp>
      <p:sp>
        <p:nvSpPr>
          <p:cNvPr id="4" name="幻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2D44F612-6E70-4630-AAF0-6C87F44533E2}" type="slidenum">
              <a:rPr kumimoji="1" lang="en-US" altLang="ja-JP"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20</a:t>
            </a:fld>
            <a:endParaRPr kumimoji="1" lang="en-US" altLang="ja-JP"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843553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本选题推荐使用</a:t>
            </a:r>
            <a:r>
              <a:rPr lang="en-US" altLang="zh-CN" dirty="0"/>
              <a:t>GAN</a:t>
            </a:r>
            <a:r>
              <a:rPr lang="zh-CN" altLang="en-US" dirty="0"/>
              <a:t>来进行，推荐的数据集是</a:t>
            </a:r>
            <a:r>
              <a:rPr lang="en-US" altLang="zh-CN" dirty="0"/>
              <a:t>ICCV2017</a:t>
            </a:r>
            <a:r>
              <a:rPr lang="zh-CN" altLang="en-US" dirty="0"/>
              <a:t>的</a:t>
            </a:r>
            <a:r>
              <a:rPr lang="en-US" altLang="zh-CN" dirty="0"/>
              <a:t>DPED</a:t>
            </a:r>
            <a:r>
              <a:rPr lang="zh-CN" altLang="en-US" dirty="0"/>
              <a:t>数据集，包括三种手机和一个单反在相同场景下拍摄的配对数据集。</a:t>
            </a:r>
            <a:endParaRPr lang="en-US" altLang="zh-CN" dirty="0"/>
          </a:p>
          <a:p>
            <a:r>
              <a:rPr lang="zh-CN" altLang="en-US" dirty="0"/>
              <a:t>你们可以使用</a:t>
            </a:r>
            <a:r>
              <a:rPr lang="en-US" altLang="zh-CN" dirty="0"/>
              <a:t>DPED</a:t>
            </a:r>
            <a:r>
              <a:rPr lang="zh-CN" altLang="en-US" dirty="0"/>
              <a:t>提供的开源代码进行数据读取增广或者是训练，但是在开源代码里面一定要有自己的改进。</a:t>
            </a:r>
            <a:endParaRPr lang="en-US" altLang="zh-CN" dirty="0"/>
          </a:p>
        </p:txBody>
      </p:sp>
      <p:sp>
        <p:nvSpPr>
          <p:cNvPr id="4" name="灯片编号占位符 3"/>
          <p:cNvSpPr>
            <a:spLocks noGrp="1"/>
          </p:cNvSpPr>
          <p:nvPr>
            <p:ph type="sldNum" sz="quarter" idx="5"/>
          </p:nvPr>
        </p:nvSpPr>
        <p:spPr/>
        <p:txBody>
          <a:bodyPr/>
          <a:lstStyle/>
          <a:p>
            <a:fld id="{D061F304-061B-49FF-A94C-C890F78E507C}" type="slidenum">
              <a:rPr lang="zh-CN" altLang="en-US" smtClean="0"/>
              <a:t>21</a:t>
            </a:fld>
            <a:endParaRPr lang="zh-CN" altLang="en-US"/>
          </a:p>
        </p:txBody>
      </p:sp>
    </p:spTree>
    <p:extLst>
      <p:ext uri="{BB962C8B-B14F-4D97-AF65-F5344CB8AC3E}">
        <p14:creationId xmlns:p14="http://schemas.microsoft.com/office/powerpoint/2010/main" val="3180382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这里给出了一些图像增强的论文，大家可以去参考。</a:t>
            </a:r>
          </a:p>
        </p:txBody>
      </p:sp>
      <p:sp>
        <p:nvSpPr>
          <p:cNvPr id="4" name="幻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2D44F612-6E70-4630-AAF0-6C87F44533E2}" type="slidenum">
              <a:rPr kumimoji="1" lang="en-US" altLang="ja-JP"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22</a:t>
            </a:fld>
            <a:endParaRPr kumimoji="1" lang="en-US" altLang="ja-JP"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814859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第五个选题是风格迁移，也就是使内容图像具有风格图像的风格。这个是图像处理领域一个比较有意思的应用</a:t>
            </a:r>
            <a:r>
              <a:rPr kumimoji="1" lang="en-US" altLang="zh-CN" dirty="0"/>
              <a:t>.</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2D44F612-6E70-4630-AAF0-6C87F44533E2}" type="slidenum">
              <a:rPr kumimoji="1" lang="en-US" altLang="ja-JP"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23</a:t>
            </a:fld>
            <a:endParaRPr kumimoji="1" lang="en-US" altLang="ja-JP"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789080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风格迁移的常用框架是对内容图与风格图分别提取特征，然后将风格图的特征应用至内容</a:t>
            </a:r>
            <a:r>
              <a:rPr lang="zh-CN" altLang="en-US"/>
              <a:t>图</a:t>
            </a:r>
            <a:r>
              <a:rPr lang="zh-CN" altLang="en-US" smtClean="0"/>
              <a:t>当中。</a:t>
            </a:r>
            <a:r>
              <a:rPr lang="zh-CN" altLang="en-US" dirty="0"/>
              <a:t>当然如果你可以在风格迁移的过程中实现控制内容图与风格图的比重会更好。如下图所示。</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24</a:t>
            </a:fld>
            <a:endParaRPr lang="zh-CN" altLang="en-US"/>
          </a:p>
        </p:txBody>
      </p:sp>
    </p:spTree>
    <p:extLst>
      <p:ext uri="{BB962C8B-B14F-4D97-AF65-F5344CB8AC3E}">
        <p14:creationId xmlns:p14="http://schemas.microsoft.com/office/powerpoint/2010/main" val="2161390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这是一些参考文献。感知损失和</a:t>
            </a:r>
            <a:r>
              <a:rPr lang="en-US" altLang="zh-CN" dirty="0" err="1"/>
              <a:t>Adain</a:t>
            </a:r>
            <a:r>
              <a:rPr lang="zh-CN" altLang="en-US" dirty="0"/>
              <a:t>是风格迁移领域比较出名的开源算法，速度很快，效果也不错。当然他们也有一些缺点，后面有针对他们的改进，这里列出了一些最新文章，大家可以去参考。</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25</a:t>
            </a:fld>
            <a:endParaRPr lang="zh-CN" altLang="en-US"/>
          </a:p>
        </p:txBody>
      </p:sp>
    </p:spTree>
    <p:extLst>
      <p:ext uri="{BB962C8B-B14F-4D97-AF65-F5344CB8AC3E}">
        <p14:creationId xmlns:p14="http://schemas.microsoft.com/office/powerpoint/2010/main" val="528246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a:t>
            </a:r>
            <a:r>
              <a:rPr kumimoji="1" lang="en-US" altLang="zh-CN" dirty="0"/>
              <a:t>6</a:t>
            </a:r>
            <a:r>
              <a:rPr kumimoji="1" lang="zh-CN" altLang="en-US" dirty="0"/>
              <a:t>个选题是人像抠图，该选题就是将图像中的人物扣取出来，与图像分割不同，这个任务要求求出每个像素的透明度值。这个透明度值主要是用于头发部分，头发由于比较细小，该区域一般看作是头发与背景的混合。</a:t>
            </a:r>
            <a:endParaRPr kumimoji="1" lang="en-US" altLang="zh-CN" dirty="0"/>
          </a:p>
          <a:p>
            <a:r>
              <a:rPr kumimoji="1" lang="zh-CN" altLang="en-US" dirty="0"/>
              <a:t>这个选题在电影制作等领域具有广泛的应用。</a:t>
            </a:r>
          </a:p>
        </p:txBody>
      </p:sp>
      <p:sp>
        <p:nvSpPr>
          <p:cNvPr id="4" name="幻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2D44F612-6E70-4630-AAF0-6C87F44533E2}" type="slidenum">
              <a:rPr kumimoji="1" lang="en-US" altLang="ja-JP"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26</a:t>
            </a:fld>
            <a:endParaRPr kumimoji="1" lang="en-US" altLang="ja-JP"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237418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这里有一些开源代码和数据集推荐，大家可以参考。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Adobe Composite-1k,</a:t>
            </a:r>
            <a:r>
              <a:rPr lang="zh-CN" altLang="en-US" dirty="0"/>
              <a:t>需要和作者申请，学校学生一般都可以申请下来。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可以使用开源代码，但鼓励大家在开源代码的基础上进行改进。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D061F304-061B-49FF-A94C-C890F78E507C}" type="slidenum">
              <a:rPr lang="zh-CN" altLang="en-US" smtClean="0"/>
              <a:t>27</a:t>
            </a:fld>
            <a:endParaRPr lang="zh-CN" altLang="en-US"/>
          </a:p>
        </p:txBody>
      </p:sp>
    </p:spTree>
    <p:extLst>
      <p:ext uri="{BB962C8B-B14F-4D97-AF65-F5344CB8AC3E}">
        <p14:creationId xmlns:p14="http://schemas.microsoft.com/office/powerpoint/2010/main" val="3313683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a:t>
            </a:r>
            <a:r>
              <a:rPr kumimoji="1" lang="en-US" altLang="zh-CN" dirty="0"/>
              <a:t>7</a:t>
            </a:r>
            <a:r>
              <a:rPr kumimoji="1" lang="zh-CN" altLang="en-US" dirty="0"/>
              <a:t>个选题是超分辨率，也就是提升图像的分辨率。我们常用的提升图像分辨率的做法是双线性差值，但是会导致很多细节的丢失，超分辨率就是研究如何在提升分辨率的同时，保证细节的清晰性。这个选题是计算机视觉领域非常火的一个方向，有大量的文章和参考资料，同学们可以自行搜索。</a:t>
            </a:r>
          </a:p>
        </p:txBody>
      </p:sp>
      <p:sp>
        <p:nvSpPr>
          <p:cNvPr id="4" name="幻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2D44F612-6E70-4630-AAF0-6C87F44533E2}" type="slidenum">
              <a:rPr kumimoji="1" lang="en-US" altLang="ja-JP"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28</a:t>
            </a:fld>
            <a:endParaRPr kumimoji="1" lang="en-US" altLang="ja-JP"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943993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这里总结了一些用于超分辨率的数据集，非常多。</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29</a:t>
            </a:fld>
            <a:endParaRPr lang="zh-CN" altLang="en-US"/>
          </a:p>
        </p:txBody>
      </p:sp>
    </p:spTree>
    <p:extLst>
      <p:ext uri="{BB962C8B-B14F-4D97-AF65-F5344CB8AC3E}">
        <p14:creationId xmlns:p14="http://schemas.microsoft.com/office/powerpoint/2010/main" val="2532181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先来看一下作业的成绩组成，两次代码作业与课堂分享各占</a:t>
            </a:r>
            <a:r>
              <a:rPr lang="en-US" altLang="zh-CN" dirty="0"/>
              <a:t>30</a:t>
            </a:r>
            <a:r>
              <a:rPr lang="zh-CN" altLang="en-US" dirty="0"/>
              <a:t>分，还有</a:t>
            </a:r>
            <a:r>
              <a:rPr lang="en-US" altLang="zh-CN" dirty="0"/>
              <a:t>10</a:t>
            </a:r>
            <a:r>
              <a:rPr lang="zh-CN" altLang="en-US" dirty="0"/>
              <a:t>分是课堂表现，主要是出勤和课堂互动情况。</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3</a:t>
            </a:fld>
            <a:endParaRPr lang="zh-CN" altLang="en-US"/>
          </a:p>
        </p:txBody>
      </p:sp>
    </p:spTree>
    <p:extLst>
      <p:ext uri="{BB962C8B-B14F-4D97-AF65-F5344CB8AC3E}">
        <p14:creationId xmlns:p14="http://schemas.microsoft.com/office/powerpoint/2010/main" val="1888596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同学们可以自行选择用于训练的数据集。</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30</a:t>
            </a:fld>
            <a:endParaRPr lang="zh-CN" altLang="en-US"/>
          </a:p>
        </p:txBody>
      </p:sp>
    </p:spTree>
    <p:extLst>
      <p:ext uri="{BB962C8B-B14F-4D97-AF65-F5344CB8AC3E}">
        <p14:creationId xmlns:p14="http://schemas.microsoft.com/office/powerpoint/2010/main" val="2212401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这是一些推荐的参考文献。</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31</a:t>
            </a:fld>
            <a:endParaRPr lang="zh-CN" altLang="en-US"/>
          </a:p>
        </p:txBody>
      </p:sp>
    </p:spTree>
    <p:extLst>
      <p:ext uri="{BB962C8B-B14F-4D97-AF65-F5344CB8AC3E}">
        <p14:creationId xmlns:p14="http://schemas.microsoft.com/office/powerpoint/2010/main" val="2913531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最后一个选题是图像着色。也就是给一张灰度图像上色。 可以用来给一些老照片，老视频进行上色。</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32</a:t>
            </a:fld>
            <a:endParaRPr lang="zh-CN" altLang="en-US"/>
          </a:p>
        </p:txBody>
      </p:sp>
    </p:spTree>
    <p:extLst>
      <p:ext uri="{BB962C8B-B14F-4D97-AF65-F5344CB8AC3E}">
        <p14:creationId xmlns:p14="http://schemas.microsoft.com/office/powerpoint/2010/main" val="3424806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图像着色领域有一个著名的开源项目，叫</a:t>
            </a:r>
            <a:r>
              <a:rPr lang="en-US" altLang="zh-CN" sz="1200" b="0" i="0" kern="1200" dirty="0" err="1">
                <a:solidFill>
                  <a:schemeClr val="tx1"/>
                </a:solidFill>
                <a:effectLst/>
                <a:latin typeface="+mn-lt"/>
                <a:ea typeface="+mn-ea"/>
                <a:cs typeface="+mn-cs"/>
              </a:rPr>
              <a:t>deoldify</a:t>
            </a:r>
            <a:r>
              <a:rPr lang="zh-CN" altLang="en-US" sz="1200" b="0" i="0" kern="1200" dirty="0">
                <a:solidFill>
                  <a:schemeClr val="tx1"/>
                </a:solidFill>
                <a:effectLst/>
                <a:latin typeface="+mn-lt"/>
                <a:ea typeface="+mn-ea"/>
                <a:cs typeface="+mn-cs"/>
              </a:rPr>
              <a:t>，大家可以去参考。</a:t>
            </a:r>
            <a:r>
              <a:rPr lang="zh-CN" altLang="en" sz="1200" b="0" i="0" kern="1200" dirty="0">
                <a:solidFill>
                  <a:schemeClr val="tx1"/>
                </a:solidFill>
                <a:effectLst/>
                <a:latin typeface="+mn-lt"/>
                <a:ea typeface="+mn-ea"/>
                <a:cs typeface="+mn-cs"/>
              </a:rPr>
              <a:t>用到</a:t>
            </a:r>
            <a:r>
              <a:rPr lang="zh-CN" altLang="en-US" sz="1200" b="0" i="0" kern="1200" dirty="0">
                <a:solidFill>
                  <a:schemeClr val="tx1"/>
                </a:solidFill>
                <a:effectLst/>
                <a:latin typeface="+mn-lt"/>
                <a:ea typeface="+mn-ea"/>
                <a:cs typeface="+mn-cs"/>
              </a:rPr>
              <a:t>的技术是</a:t>
            </a:r>
            <a:r>
              <a:rPr lang="en" altLang="zh-CN" sz="1200" b="0" i="0" kern="1200" dirty="0">
                <a:solidFill>
                  <a:schemeClr val="tx1"/>
                </a:solidFill>
                <a:effectLst/>
                <a:latin typeface="+mn-lt"/>
                <a:ea typeface="+mn-ea"/>
                <a:cs typeface="+mn-cs"/>
              </a:rPr>
              <a:t>Self-Attention Generative Adversarial Network </a:t>
            </a:r>
            <a:r>
              <a:rPr lang="zh-CN" altLang="en-US" sz="1200" b="0" i="0" kern="1200" dirty="0">
                <a:solidFill>
                  <a:schemeClr val="tx1"/>
                </a:solidFill>
                <a:effectLst/>
                <a:latin typeface="+mn-lt"/>
                <a:ea typeface="+mn-ea"/>
                <a:cs typeface="+mn-cs"/>
              </a:rPr>
              <a:t> 和</a:t>
            </a:r>
            <a:r>
              <a:rPr lang="en-US" altLang="zh-CN" sz="1200" b="0" i="0" kern="1200" dirty="0" err="1">
                <a:solidFill>
                  <a:schemeClr val="tx1"/>
                </a:solidFill>
                <a:effectLst/>
                <a:latin typeface="+mn-lt"/>
                <a:ea typeface="+mn-ea"/>
                <a:cs typeface="+mn-cs"/>
              </a:rPr>
              <a:t>pggan</a:t>
            </a:r>
            <a:r>
              <a:rPr lang="zh-CN" altLang="en-US" sz="1200" b="0" i="0" kern="1200" dirty="0">
                <a:solidFill>
                  <a:schemeClr val="tx1"/>
                </a:solidFill>
                <a:effectLst/>
                <a:latin typeface="+mn-lt"/>
                <a:ea typeface="+mn-ea"/>
                <a:cs typeface="+mn-cs"/>
              </a:rPr>
              <a:t>等等</a:t>
            </a:r>
            <a:endParaRPr lang="en"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061F304-061B-49FF-A94C-C890F78E507C}" type="slidenum">
              <a:rPr lang="zh-CN" altLang="en-US" smtClean="0"/>
              <a:t>33</a:t>
            </a:fld>
            <a:endParaRPr lang="zh-CN" altLang="en-US"/>
          </a:p>
        </p:txBody>
      </p:sp>
    </p:spTree>
    <p:extLst>
      <p:ext uri="{BB962C8B-B14F-4D97-AF65-F5344CB8AC3E}">
        <p14:creationId xmlns:p14="http://schemas.microsoft.com/office/powerpoint/2010/main" val="900544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图像着色有两类，一类是自动的图像上色，也就是给定灰度图像自动上色。 另一类是交互式图像上色，比如说可以提供参考图或者笔触对上色的风格进行限制。</a:t>
            </a:r>
            <a:endParaRPr lang="en-US" altLang="zh-CN" dirty="0"/>
          </a:p>
          <a:p>
            <a:r>
              <a:rPr lang="zh-CN" altLang="en-US" dirty="0"/>
              <a:t>这里列出了两类方法的一些开源项目，大家可以去参考。</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34</a:t>
            </a:fld>
            <a:endParaRPr lang="zh-CN" altLang="en-US"/>
          </a:p>
        </p:txBody>
      </p:sp>
    </p:spTree>
    <p:extLst>
      <p:ext uri="{BB962C8B-B14F-4D97-AF65-F5344CB8AC3E}">
        <p14:creationId xmlns:p14="http://schemas.microsoft.com/office/powerpoint/2010/main" val="3123176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a:t>
            </a:r>
            <a:r>
              <a:rPr lang="zh-CN" altLang="en-US" dirty="0"/>
              <a:t>作业的评分，分为两部分：效果评分与代码评分。</a:t>
            </a:r>
            <a:endParaRPr lang="en-US" altLang="zh-CN" dirty="0"/>
          </a:p>
          <a:p>
            <a:r>
              <a:rPr lang="zh-CN" altLang="en-US" dirty="0"/>
              <a:t>效果指的是对所选任务的最终视觉效果进行打分。</a:t>
            </a:r>
            <a:endParaRPr lang="en-US" altLang="zh-CN" dirty="0"/>
          </a:p>
          <a:p>
            <a:r>
              <a:rPr lang="zh-CN" altLang="en-US" dirty="0"/>
              <a:t>代码指的是对代码工作量与难度进行打分</a:t>
            </a:r>
            <a:endParaRPr lang="en-US" altLang="zh-CN" dirty="0"/>
          </a:p>
          <a:p>
            <a:r>
              <a:rPr lang="zh-CN" altLang="en-US" dirty="0"/>
              <a:t>两者各占</a:t>
            </a:r>
            <a:r>
              <a:rPr lang="en-US" altLang="zh-CN" dirty="0"/>
              <a:t>50%</a:t>
            </a:r>
            <a:r>
              <a:rPr lang="zh-CN" altLang="en-US" dirty="0"/>
              <a:t>。</a:t>
            </a:r>
            <a:endParaRPr lang="en-US" altLang="zh-CN" dirty="0"/>
          </a:p>
          <a:p>
            <a:r>
              <a:rPr lang="zh-CN" altLang="en-US" dirty="0"/>
              <a:t>对于创新程度高的作业会有一定程度的加分。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061F304-061B-49FF-A94C-C890F78E507C}" type="slidenum">
              <a:rPr lang="zh-CN" altLang="en-US" smtClean="0"/>
              <a:t>35</a:t>
            </a:fld>
            <a:endParaRPr lang="zh-CN" altLang="en-US"/>
          </a:p>
        </p:txBody>
      </p:sp>
    </p:spTree>
    <p:extLst>
      <p:ext uri="{BB962C8B-B14F-4D97-AF65-F5344CB8AC3E}">
        <p14:creationId xmlns:p14="http://schemas.microsoft.com/office/powerpoint/2010/main" val="2033999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选题时间，在</a:t>
            </a:r>
            <a:r>
              <a:rPr lang="en-US" altLang="zh-CN" dirty="0"/>
              <a:t>10</a:t>
            </a:r>
            <a:r>
              <a:rPr lang="zh-CN" altLang="en-US" dirty="0"/>
              <a:t>月</a:t>
            </a:r>
            <a:r>
              <a:rPr lang="en-US" altLang="zh-CN" dirty="0"/>
              <a:t>20</a:t>
            </a:r>
            <a:r>
              <a:rPr lang="zh-CN" altLang="en-US" dirty="0"/>
              <a:t>日下午</a:t>
            </a:r>
            <a:r>
              <a:rPr lang="en-US" altLang="zh-CN" dirty="0"/>
              <a:t>5</a:t>
            </a:r>
            <a:r>
              <a:rPr lang="zh-CN" altLang="en-US" dirty="0"/>
              <a:t>点，助教在网络学堂发布选题帖子，帖子下面由组长回复小组成员与选题。</a:t>
            </a:r>
            <a:endParaRPr lang="en-US" altLang="zh-CN" dirty="0"/>
          </a:p>
          <a:p>
            <a:r>
              <a:rPr lang="zh-CN" altLang="en-US" dirty="0"/>
              <a:t>选题不允许重复，选题是先选先得。</a:t>
            </a:r>
            <a:endParaRPr lang="en-US" altLang="zh-CN" dirty="0"/>
          </a:p>
          <a:p>
            <a:r>
              <a:rPr lang="zh-CN" altLang="en-US" dirty="0"/>
              <a:t>大作业提交时间是</a:t>
            </a:r>
            <a:r>
              <a:rPr lang="en-US" altLang="zh-CN" dirty="0"/>
              <a:t>1</a:t>
            </a:r>
            <a:r>
              <a:rPr lang="zh-CN" altLang="en-US" dirty="0"/>
              <a:t>月</a:t>
            </a:r>
            <a:r>
              <a:rPr lang="en-US" altLang="zh-CN" dirty="0"/>
              <a:t>10</a:t>
            </a:r>
            <a:r>
              <a:rPr lang="zh-CN" altLang="en-US" dirty="0"/>
              <a:t>日，</a:t>
            </a:r>
            <a:r>
              <a:rPr lang="en-US" altLang="zh-CN" dirty="0"/>
              <a:t>17</a:t>
            </a:r>
            <a:r>
              <a:rPr lang="zh-CN" altLang="en-US" dirty="0"/>
              <a:t>周周末。</a:t>
            </a:r>
          </a:p>
        </p:txBody>
      </p:sp>
      <p:sp>
        <p:nvSpPr>
          <p:cNvPr id="4" name="灯片编号占位符 3"/>
          <p:cNvSpPr>
            <a:spLocks noGrp="1"/>
          </p:cNvSpPr>
          <p:nvPr>
            <p:ph type="sldNum" sz="quarter" idx="5"/>
          </p:nvPr>
        </p:nvSpPr>
        <p:spPr/>
        <p:txBody>
          <a:bodyPr/>
          <a:lstStyle/>
          <a:p>
            <a:fld id="{D061F304-061B-49FF-A94C-C890F78E507C}" type="slidenum">
              <a:rPr lang="zh-CN" altLang="en-US" smtClean="0"/>
              <a:t>36</a:t>
            </a:fld>
            <a:endParaRPr lang="zh-CN" altLang="en-US"/>
          </a:p>
        </p:txBody>
      </p:sp>
    </p:spTree>
    <p:extLst>
      <p:ext uri="{BB962C8B-B14F-4D97-AF65-F5344CB8AC3E}">
        <p14:creationId xmlns:p14="http://schemas.microsoft.com/office/powerpoint/2010/main" val="4236034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最后是课堂分享，分享内容是大作业所选领域综述介绍。展示的目的就是让大家对你所做的领域有一定的了解，能够学到更多的知识。</a:t>
            </a:r>
            <a:endParaRPr lang="en-US" altLang="zh-CN" dirty="0"/>
          </a:p>
          <a:p>
            <a:endParaRPr lang="en-US" altLang="zh-CN" dirty="0"/>
          </a:p>
          <a:p>
            <a:r>
              <a:rPr lang="zh-CN" altLang="en-US" dirty="0"/>
              <a:t>分享要求是团队汇报，要求组内每人都需要进行分享，时间尽可能均摊。可以每人讲一篇经典论文。</a:t>
            </a:r>
            <a:endParaRPr lang="en-US" altLang="zh-CN" dirty="0"/>
          </a:p>
          <a:p>
            <a:r>
              <a:rPr lang="zh-CN" altLang="en-US" dirty="0"/>
              <a:t>每组</a:t>
            </a:r>
            <a:r>
              <a:rPr lang="en-US" altLang="zh-CN" dirty="0"/>
              <a:t>20</a:t>
            </a:r>
            <a:r>
              <a:rPr lang="zh-CN" altLang="en-US" dirty="0"/>
              <a:t>分钟左右。</a:t>
            </a:r>
            <a:endParaRPr lang="en-US" altLang="zh-CN" dirty="0"/>
          </a:p>
          <a:p>
            <a:endParaRPr lang="en-US" altLang="zh-CN" dirty="0"/>
          </a:p>
          <a:p>
            <a:r>
              <a:rPr lang="zh-CN" altLang="en-US" dirty="0"/>
              <a:t>展示时间是最后两节课堂，</a:t>
            </a:r>
            <a:r>
              <a:rPr lang="en-US" altLang="zh-CN" dirty="0" smtClean="0"/>
              <a:t>14</a:t>
            </a:r>
            <a:r>
              <a:rPr lang="zh-CN" altLang="en-US" dirty="0" smtClean="0"/>
              <a:t>周</a:t>
            </a:r>
            <a:r>
              <a:rPr lang="zh-CN" altLang="en-US" dirty="0"/>
              <a:t>与</a:t>
            </a:r>
            <a:r>
              <a:rPr lang="en-US" altLang="zh-CN" smtClean="0"/>
              <a:t>15</a:t>
            </a:r>
            <a:r>
              <a:rPr lang="zh-CN" altLang="en-US" smtClean="0"/>
              <a:t>周</a:t>
            </a:r>
            <a:r>
              <a:rPr lang="zh-CN" altLang="en-US" dirty="0"/>
              <a:t>课堂。</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061F304-061B-49FF-A94C-C890F78E507C}" type="slidenum">
              <a:rPr lang="zh-CN" altLang="en-US" smtClean="0"/>
              <a:t>37</a:t>
            </a:fld>
            <a:endParaRPr lang="zh-CN" altLang="en-US"/>
          </a:p>
        </p:txBody>
      </p:sp>
    </p:spTree>
    <p:extLst>
      <p:ext uri="{BB962C8B-B14F-4D97-AF65-F5344CB8AC3E}">
        <p14:creationId xmlns:p14="http://schemas.microsoft.com/office/powerpoint/2010/main" val="3753428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r>
              <a:rPr lang="zh-CN" altLang="en-US" dirty="0"/>
              <a:t>作业就介绍完了，大家</a:t>
            </a:r>
            <a:r>
              <a:rPr lang="zh-CN" altLang="en-US"/>
              <a:t>有</a:t>
            </a:r>
            <a:r>
              <a:rPr lang="zh-CN" altLang="en-US" smtClean="0"/>
              <a:t>什么问题</a:t>
            </a:r>
            <a:r>
              <a:rPr lang="zh-CN" altLang="en-US" dirty="0" smtClean="0"/>
              <a:t>可以联系我，我在课程群里面。</a:t>
            </a:r>
            <a:endParaRPr lang="zh-CN" dirty="0"/>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38</a:t>
            </a:fld>
            <a:endParaRPr lang="zh-CN"/>
          </a:p>
        </p:txBody>
      </p:sp>
    </p:spTree>
    <p:extLst>
      <p:ext uri="{BB962C8B-B14F-4D97-AF65-F5344CB8AC3E}">
        <p14:creationId xmlns:p14="http://schemas.microsoft.com/office/powerpoint/2010/main" val="1482856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先看一下滤镜作业。</a:t>
            </a:r>
            <a:endParaRPr lang="en-US" altLang="zh-CN" dirty="0"/>
          </a:p>
          <a:p>
            <a:r>
              <a:rPr lang="zh-CN" altLang="en-US" dirty="0"/>
              <a:t>我们要求在提供的滤镜效果中选择两种</a:t>
            </a:r>
            <a:r>
              <a:rPr lang="zh-CN" altLang="en-US" dirty="0" smtClean="0"/>
              <a:t>实现。</a:t>
            </a:r>
            <a:r>
              <a:rPr lang="zh-CN" altLang="en-US" dirty="0"/>
              <a:t>如果你对其他的滤镜感兴趣，也可以自选滤镜，这里自选滤镜应当与提供的滤镜难度相当。</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在作业的实现过程中，我们允许一定程度使用</a:t>
            </a:r>
            <a:r>
              <a:rPr lang="en-US" altLang="zh-CN" sz="1200" dirty="0" err="1"/>
              <a:t>opencv</a:t>
            </a:r>
            <a:r>
              <a:rPr lang="zh-CN" altLang="en-US" sz="1200" dirty="0"/>
              <a:t>或者其他第三方库，也就是你可以用这些库进行图像读取与保存。不可以使用库自带滤波器等核心代码实现图像处理效果 这一条的意思是 比如人脸美化可能用到的双边滤波，这种核心代码不能直接调用库函数实现，而像一些矩阵操作</a:t>
            </a:r>
            <a:r>
              <a:rPr lang="en-US" altLang="zh-CN" sz="1200" dirty="0"/>
              <a:t>FFT</a:t>
            </a:r>
            <a:r>
              <a:rPr lang="zh-CN" altLang="en-US" sz="1200" dirty="0"/>
              <a:t>之类的 可以使用库函数实现。 </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当然，你也不能直接调用已有的滤镜函数直接完成作业。</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关于作业提交，我们推荐使用</a:t>
            </a:r>
            <a:r>
              <a:rPr lang="en-US" altLang="zh-CN" sz="1200" dirty="0" err="1" smtClean="0"/>
              <a:t>c++</a:t>
            </a:r>
            <a:r>
              <a:rPr lang="zh-CN" altLang="en-US" sz="1200" dirty="0" smtClean="0"/>
              <a:t>。。。。</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56C9AA07-AD85-4F64-85F0-8B3663C72341}" type="slidenum">
              <a:rPr kumimoji="1" lang="zh-CN" altLang="en-US" sz="1200" b="0" i="0" u="none" strike="noStrike" kern="1200" cap="none" spc="0" normalizeH="0" baseline="0" noProof="0" smtClean="0">
                <a:ln>
                  <a:noFill/>
                </a:ln>
                <a:solidFill>
                  <a:prstClr val="black"/>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768818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a:t>
            </a:r>
            <a:r>
              <a:rPr lang="zh-CN" altLang="en-US" dirty="0"/>
              <a:t>个推荐滤镜，人像美肤。</a:t>
            </a:r>
            <a:endParaRPr lang="en-US" altLang="zh-CN" dirty="0"/>
          </a:p>
          <a:p>
            <a:r>
              <a:rPr lang="zh-CN" altLang="en-US" dirty="0"/>
              <a:t>人像美肤指的是针对人像进行磨皮或者美白等操作，使人像看起来更美。需要设计自动的算法或者交互的手段，仅仅针对人的皮肤部分进行处理。</a:t>
            </a:r>
            <a:endParaRPr lang="en-US" altLang="zh-CN" dirty="0"/>
          </a:p>
          <a:p>
            <a:r>
              <a:rPr lang="zh-CN" altLang="en-US" dirty="0"/>
              <a:t>本题目可以由人脸检测模块加双边滤波器来实现。</a:t>
            </a:r>
            <a:r>
              <a:rPr lang="zh-CN" altLang="en-US" b="0" i="0" u="none" strike="noStrike" dirty="0">
                <a:solidFill>
                  <a:srgbClr val="4D4D4D"/>
                </a:solidFill>
                <a:effectLst/>
                <a:latin typeface="-apple-system"/>
              </a:rPr>
              <a:t>双边滤波是一种非线性滤波器，它可以达到保持边缘、降噪平滑的效果</a:t>
            </a:r>
            <a:endParaRPr lang="zh-CN" altLang="en-US" dirty="0"/>
          </a:p>
        </p:txBody>
      </p:sp>
      <p:sp>
        <p:nvSpPr>
          <p:cNvPr id="4" name="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56C9AA07-AD85-4F64-85F0-8B3663C72341}" type="slidenum">
              <a:rPr kumimoji="1" lang="zh-CN" altLang="en-US" sz="1200" b="0" i="0" u="none" strike="noStrike" kern="1200" cap="none" spc="0" normalizeH="0" baseline="0" noProof="0" smtClean="0">
                <a:ln>
                  <a:noFill/>
                </a:ln>
                <a:solidFill>
                  <a:prstClr val="black"/>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417049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第二个滤镜是</a:t>
            </a:r>
            <a:r>
              <a:rPr lang="en-US" altLang="zh-CN" dirty="0"/>
              <a:t>LOMO</a:t>
            </a:r>
            <a:r>
              <a:rPr lang="zh-CN" altLang="en-US" dirty="0"/>
              <a:t>滤镜，</a:t>
            </a:r>
            <a:r>
              <a:rPr lang="en-US" altLang="zh-CN" dirty="0"/>
              <a:t>Lomo</a:t>
            </a:r>
            <a:r>
              <a:rPr lang="zh-CN" altLang="en-US" dirty="0"/>
              <a:t>风格没有严格的定义，这个图像风格具有色彩鲜艳、高饱和度，照片暗角等特点，可以参照美图秀秀等软件的</a:t>
            </a:r>
            <a:r>
              <a:rPr lang="en-US" altLang="zh-CN" dirty="0" err="1"/>
              <a:t>lomo</a:t>
            </a:r>
            <a:r>
              <a:rPr lang="zh-CN" altLang="en-US" dirty="0"/>
              <a:t>滤镜效果。</a:t>
            </a:r>
            <a:endParaRPr lang="en-US" altLang="zh-CN" dirty="0"/>
          </a:p>
          <a:p>
            <a:r>
              <a:rPr lang="zh-CN" altLang="en-US" dirty="0"/>
              <a:t>本题目可以由多种图像算法组合实现，列出了两个参考链接，大家可以看一下。</a:t>
            </a:r>
          </a:p>
        </p:txBody>
      </p:sp>
      <p:sp>
        <p:nvSpPr>
          <p:cNvPr id="4" name="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56C9AA07-AD85-4F64-85F0-8B3663C72341}" type="slidenum">
              <a:rPr kumimoji="1" lang="zh-CN" altLang="en-US" sz="1200" b="0" i="0" u="none" strike="noStrike" kern="1200" cap="none" spc="0" normalizeH="0" baseline="0" noProof="0" smtClean="0">
                <a:ln>
                  <a:noFill/>
                </a:ln>
                <a:solidFill>
                  <a:prstClr val="black"/>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618485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个滤镜是晶格化效果。“超像素”是近年图像领域的一个研究热点，应用广泛。相似地，晶格化效果类似于对图像中的像素进行某种聚集，在保持图像信息的前提下简化细节，形成一种类似“马赛克”的风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本题目可以由超像素预分割加块内均值实现。也就是把图像聚成一块一块，然后取块内均值实现。</a:t>
            </a:r>
          </a:p>
        </p:txBody>
      </p:sp>
      <p:sp>
        <p:nvSpPr>
          <p:cNvPr id="4" name="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56C9AA07-AD85-4F64-85F0-8B3663C72341}" type="slidenum">
              <a:rPr kumimoji="1" lang="zh-CN" altLang="en-US" sz="1200" b="0" i="0" u="none" strike="noStrike" kern="1200" cap="none" spc="0" normalizeH="0" baseline="0" noProof="0" smtClean="0">
                <a:ln>
                  <a:noFill/>
                </a:ln>
                <a:solidFill>
                  <a:prstClr val="black"/>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967590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最后一个是扩散高光效果。</a:t>
            </a:r>
            <a:endParaRPr lang="en-US" altLang="zh-CN" dirty="0"/>
          </a:p>
          <a:p>
            <a:r>
              <a:rPr lang="zh-CN" altLang="en-US" dirty="0"/>
              <a:t>当相机镜头表面有油污时，图像中较亮的部分会显得模糊，并且亮光会向周围暗的区域</a:t>
            </a:r>
            <a:r>
              <a:rPr lang="en-US" altLang="zh-CN" dirty="0"/>
              <a:t>“</a:t>
            </a:r>
            <a:r>
              <a:rPr lang="zh-CN" altLang="en-US" dirty="0"/>
              <a:t>扩散</a:t>
            </a:r>
            <a:r>
              <a:rPr lang="en-US" altLang="zh-CN" dirty="0"/>
              <a:t>”</a:t>
            </a:r>
            <a:r>
              <a:rPr lang="zh-CN" altLang="en-US" dirty="0"/>
              <a:t>，可以称为扩散高光效果。在拍摄人像时，扩散高光可以降低画面中的明暗反差</a:t>
            </a:r>
            <a:r>
              <a:rPr lang="en-US" altLang="zh-CN" dirty="0"/>
              <a:t>,</a:t>
            </a:r>
            <a:r>
              <a:rPr lang="zh-CN" altLang="en-US" dirty="0"/>
              <a:t>营造出一种朦胧的柔光效果。</a:t>
            </a:r>
            <a:endParaRPr lang="en-US" altLang="zh-CN" dirty="0"/>
          </a:p>
          <a:p>
            <a:r>
              <a:rPr lang="zh-CN" altLang="en-US" dirty="0"/>
              <a:t>本题目可以由高斯模糊加滤色算法实现。</a:t>
            </a:r>
            <a:endParaRPr lang="en-US" altLang="zh-CN" dirty="0"/>
          </a:p>
        </p:txBody>
      </p:sp>
      <p:sp>
        <p:nvSpPr>
          <p:cNvPr id="4" name="灯片编号占位符 3"/>
          <p:cNvSpPr>
            <a:spLocks noGrp="1"/>
          </p:cNvSpPr>
          <p:nvPr>
            <p:ph type="sldNum" sz="quarter" idx="10"/>
          </p:nvPr>
        </p:nvSpPr>
        <p:spPr/>
        <p:txBody>
          <a:bodyPr/>
          <a:lstStyle/>
          <a:p>
            <a:pPr marL="0" marR="0" lvl="0" indent="0" algn="r" defTabSz="908050" rtl="0" eaLnBrk="1" fontAlgn="base" latinLnBrk="0" hangingPunct="1">
              <a:lnSpc>
                <a:spcPct val="100000"/>
              </a:lnSpc>
              <a:spcBef>
                <a:spcPct val="0"/>
              </a:spcBef>
              <a:spcAft>
                <a:spcPct val="0"/>
              </a:spcAft>
              <a:buClrTx/>
              <a:buSzTx/>
              <a:buFontTx/>
              <a:buNone/>
              <a:tabLst/>
              <a:defRPr/>
            </a:pPr>
            <a:fld id="{56C9AA07-AD85-4F64-85F0-8B3663C72341}" type="slidenum">
              <a:rPr kumimoji="1" lang="zh-CN" altLang="en-US" sz="1200" b="0" i="0" u="none" strike="noStrike" kern="1200" cap="none" spc="0" normalizeH="0" baseline="0" noProof="0" smtClean="0">
                <a:ln>
                  <a:noFill/>
                </a:ln>
                <a:solidFill>
                  <a:prstClr val="black"/>
                </a:solidFill>
                <a:effectLst/>
                <a:uLnTx/>
                <a:uFillTx/>
                <a:latin typeface="Arial" pitchFamily="34" charset="0"/>
                <a:ea typeface="MS PGothic" pitchFamily="34" charset="-128"/>
                <a:cs typeface="+mn-cs"/>
              </a:rPr>
              <a:pPr marL="0" marR="0" lvl="0" indent="0" algn="r" defTabSz="908050" rtl="0" eaLnBrk="1" fontAlgn="base" latinLnBrk="0" hangingPunct="1">
                <a:lnSpc>
                  <a:spcPct val="100000"/>
                </a:lnSpc>
                <a:spcBef>
                  <a:spcPct val="0"/>
                </a:spcBef>
                <a:spcAft>
                  <a:spcPct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4111670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关于作业评价</a:t>
            </a:r>
            <a:r>
              <a:rPr lang="zh-CN" altLang="en-US" dirty="0" smtClean="0"/>
              <a:t>，助教会</a:t>
            </a:r>
            <a:r>
              <a:rPr lang="zh-CN" altLang="en-US" dirty="0"/>
              <a:t>用</a:t>
            </a:r>
            <a:r>
              <a:rPr lang="en-US" altLang="zh-CN" dirty="0"/>
              <a:t>Lenna</a:t>
            </a:r>
            <a:r>
              <a:rPr lang="zh-CN" altLang="en-US" dirty="0"/>
              <a:t>图进行效果测试。</a:t>
            </a:r>
            <a:endParaRPr lang="en-US" altLang="zh-CN" dirty="0"/>
          </a:p>
          <a:p>
            <a:r>
              <a:rPr lang="zh-CN" altLang="en-US" dirty="0"/>
              <a:t>成绩的高低由滤镜实现的视觉效果，还有实现的算法难度和工作量进行评价。</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助教会根据评定指标与课堂整体完成的情况进行评分。</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对于优秀的作业可以加分。</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作业提交时间是</a:t>
            </a:r>
            <a:r>
              <a:rPr lang="en-US" altLang="zh-CN" sz="1200" dirty="0"/>
              <a:t>11</a:t>
            </a:r>
            <a:r>
              <a:rPr lang="zh-CN" altLang="en-US" sz="1200" dirty="0"/>
              <a:t>月</a:t>
            </a:r>
            <a:r>
              <a:rPr lang="en-US" altLang="zh-CN" sz="1200" dirty="0"/>
              <a:t>22</a:t>
            </a:r>
            <a:r>
              <a:rPr lang="zh-CN" altLang="en-US" sz="1200" dirty="0"/>
              <a:t>日，也就是第</a:t>
            </a:r>
            <a:r>
              <a:rPr lang="en-US" altLang="zh-CN" sz="1200" dirty="0"/>
              <a:t>10</a:t>
            </a:r>
            <a:r>
              <a:rPr lang="zh-CN" altLang="en-US" sz="1200" dirty="0"/>
              <a:t>周周末。</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如果你在作业中使用了他人的算法，请注明出处。严禁抄袭代码。</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C9AA07-AD85-4F64-85F0-8B3663C7234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21225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effectLst>
                <a:innerShdw blurRad="63500" dist="50800" dir="18900000">
                  <a:prstClr val="black">
                    <a:alpha val="50000"/>
                  </a:prstClr>
                </a:innerShdw>
              </a:effectLst>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a:defRPr/>
              </a:pPr>
              <a:endParaRPr lang="en-US"/>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a:defRPr/>
              </a:pPr>
              <a:endParaRPr lang="en-US"/>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a:defRPr/>
              </a:pPr>
              <a:endParaRPr lang="en-US"/>
            </a:p>
          </p:txBody>
        </p:sp>
      </p:grpSp>
      <p:sp>
        <p:nvSpPr>
          <p:cNvPr id="2" name="Title 1"/>
          <p:cNvSpPr>
            <a:spLocks noGrp="1"/>
          </p:cNvSpPr>
          <p:nvPr>
            <p:ph type="ctrTitle"/>
          </p:nvPr>
        </p:nvSpPr>
        <p:spPr>
          <a:xfrm>
            <a:off x="1216152" y="1267485"/>
            <a:ext cx="7235981" cy="5133316"/>
          </a:xfrm>
        </p:spPr>
        <p:txBody>
          <a:bodyPr/>
          <a:lstStyle>
            <a:lvl1pPr>
              <a:defRPr sz="44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9" name="Date Placeholder 3"/>
          <p:cNvSpPr>
            <a:spLocks noGrp="1"/>
          </p:cNvSpPr>
          <p:nvPr>
            <p:ph type="dt" sz="half" idx="10"/>
          </p:nvPr>
        </p:nvSpPr>
        <p:spPr/>
        <p:txBody>
          <a:bodyPr/>
          <a:lstStyle>
            <a:lvl1pPr>
              <a:defRPr/>
            </a:lvl1pPr>
          </a:lstStyle>
          <a:p>
            <a:pPr>
              <a:defRPr/>
            </a:pPr>
            <a:endParaRPr lang="en-US" altLang="ja-JP"/>
          </a:p>
        </p:txBody>
      </p:sp>
      <p:sp>
        <p:nvSpPr>
          <p:cNvPr id="10" name="Footer Placeholder 4"/>
          <p:cNvSpPr>
            <a:spLocks noGrp="1"/>
          </p:cNvSpPr>
          <p:nvPr>
            <p:ph type="ftr" sz="quarter" idx="11"/>
          </p:nvPr>
        </p:nvSpPr>
        <p:spPr/>
        <p:txBody>
          <a:bodyPr/>
          <a:lstStyle>
            <a:lvl1pPr>
              <a:defRPr/>
            </a:lvl1pPr>
          </a:lstStyle>
          <a:p>
            <a:pPr>
              <a:defRPr/>
            </a:pPr>
            <a:endParaRPr lang="en-US" altLang="ja-JP"/>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pPr>
              <a:defRPr/>
            </a:pPr>
            <a:fld id="{6E382487-BB7B-4AB4-A7D9-366EE518AA51}" type="slidenum">
              <a:rPr lang="en-US" altLang="ja-JP"/>
              <a:pPr>
                <a:defRPr/>
              </a:pPr>
              <a:t>‹#›</a:t>
            </a:fld>
            <a:endParaRPr lang="en-US" altLang="ja-JP"/>
          </a:p>
        </p:txBody>
      </p:sp>
    </p:spTree>
    <p:extLst>
      <p:ext uri="{BB962C8B-B14F-4D97-AF65-F5344CB8AC3E}">
        <p14:creationId xmlns:p14="http://schemas.microsoft.com/office/powerpoint/2010/main" val="324595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Footer Placeholder 4"/>
          <p:cNvSpPr>
            <a:spLocks noGrp="1"/>
          </p:cNvSpPr>
          <p:nvPr>
            <p:ph type="ftr" sz="quarter" idx="10"/>
          </p:nvPr>
        </p:nvSpPr>
        <p:spPr/>
        <p:txBody>
          <a:bodyPr/>
          <a:lstStyle>
            <a:lvl1pPr>
              <a:defRPr/>
            </a:lvl1pPr>
          </a:lstStyle>
          <a:p>
            <a:pPr>
              <a:defRPr/>
            </a:pPr>
            <a:endParaRPr lang="en-US" altLang="ja-JP"/>
          </a:p>
        </p:txBody>
      </p:sp>
      <p:sp>
        <p:nvSpPr>
          <p:cNvPr id="5" name="Slide Number Placeholder 5"/>
          <p:cNvSpPr>
            <a:spLocks noGrp="1"/>
          </p:cNvSpPr>
          <p:nvPr>
            <p:ph type="sldNum" sz="quarter" idx="11"/>
          </p:nvPr>
        </p:nvSpPr>
        <p:spPr/>
        <p:txBody>
          <a:bodyPr/>
          <a:lstStyle>
            <a:lvl1pPr>
              <a:defRPr/>
            </a:lvl1pPr>
          </a:lstStyle>
          <a:p>
            <a:pPr>
              <a:defRPr/>
            </a:pPr>
            <a:fld id="{8CDA7E98-741B-4340-A8A3-83AD39137AB3}" type="slidenum">
              <a:rPr lang="en-US" altLang="ja-JP"/>
              <a:pPr>
                <a:defRPr/>
              </a:pPr>
              <a:t>‹#›</a:t>
            </a:fld>
            <a:endParaRPr lang="en-US" altLang="ja-JP"/>
          </a:p>
        </p:txBody>
      </p:sp>
      <p:sp>
        <p:nvSpPr>
          <p:cNvPr id="6" name="Date Placeholder 3"/>
          <p:cNvSpPr>
            <a:spLocks noGrp="1"/>
          </p:cNvSpPr>
          <p:nvPr>
            <p:ph type="dt" sz="half" idx="12"/>
          </p:nvPr>
        </p:nvSpPr>
        <p:spPr/>
        <p:txBody>
          <a:bodyPr/>
          <a:lstStyle>
            <a:lvl1pPr>
              <a:defRPr/>
            </a:lvl1pPr>
          </a:lstStyle>
          <a:p>
            <a:pPr>
              <a:defRPr/>
            </a:pPr>
            <a:endParaRPr lang="en-US" altLang="ja-JP"/>
          </a:p>
        </p:txBody>
      </p:sp>
    </p:spTree>
    <p:extLst>
      <p:ext uri="{BB962C8B-B14F-4D97-AF65-F5344CB8AC3E}">
        <p14:creationId xmlns:p14="http://schemas.microsoft.com/office/powerpoint/2010/main" val="405756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ctr">
              <a:defRPr/>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Footer Placeholder 4"/>
          <p:cNvSpPr>
            <a:spLocks noGrp="1"/>
          </p:cNvSpPr>
          <p:nvPr>
            <p:ph type="ftr" sz="quarter" idx="10"/>
          </p:nvPr>
        </p:nvSpPr>
        <p:spPr/>
        <p:txBody>
          <a:bodyPr/>
          <a:lstStyle>
            <a:lvl1pPr>
              <a:defRPr/>
            </a:lvl1pPr>
          </a:lstStyle>
          <a:p>
            <a:pPr>
              <a:defRPr/>
            </a:pPr>
            <a:endParaRPr lang="en-US" altLang="ja-JP"/>
          </a:p>
        </p:txBody>
      </p:sp>
      <p:sp>
        <p:nvSpPr>
          <p:cNvPr id="5" name="Slide Number Placeholder 5"/>
          <p:cNvSpPr>
            <a:spLocks noGrp="1"/>
          </p:cNvSpPr>
          <p:nvPr>
            <p:ph type="sldNum" sz="quarter" idx="11"/>
          </p:nvPr>
        </p:nvSpPr>
        <p:spPr/>
        <p:txBody>
          <a:bodyPr/>
          <a:lstStyle>
            <a:lvl1pPr>
              <a:defRPr/>
            </a:lvl1pPr>
          </a:lstStyle>
          <a:p>
            <a:pPr>
              <a:defRPr/>
            </a:pPr>
            <a:fld id="{16DDA199-89A0-4DAA-B10B-8E6B09FDD179}" type="slidenum">
              <a:rPr lang="en-US" altLang="ja-JP"/>
              <a:pPr>
                <a:defRPr/>
              </a:pPr>
              <a:t>‹#›</a:t>
            </a:fld>
            <a:endParaRPr lang="en-US" altLang="ja-JP"/>
          </a:p>
        </p:txBody>
      </p:sp>
      <p:sp>
        <p:nvSpPr>
          <p:cNvPr id="6" name="Date Placeholder 3"/>
          <p:cNvSpPr>
            <a:spLocks noGrp="1"/>
          </p:cNvSpPr>
          <p:nvPr>
            <p:ph type="dt" sz="half" idx="12"/>
          </p:nvPr>
        </p:nvSpPr>
        <p:spPr/>
        <p:txBody>
          <a:bodyPr/>
          <a:lstStyle>
            <a:lvl1pPr>
              <a:defRPr/>
            </a:lvl1pPr>
          </a:lstStyle>
          <a:p>
            <a:pPr>
              <a:defRPr/>
            </a:pPr>
            <a:endParaRPr lang="en-US" altLang="ja-JP"/>
          </a:p>
        </p:txBody>
      </p:sp>
    </p:spTree>
    <p:extLst>
      <p:ext uri="{BB962C8B-B14F-4D97-AF65-F5344CB8AC3E}">
        <p14:creationId xmlns:p14="http://schemas.microsoft.com/office/powerpoint/2010/main" val="2894360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924800" cy="838200"/>
          </a:xfrm>
        </p:spPr>
        <p:txBody>
          <a:bodyPr/>
          <a:lstStyle/>
          <a:p>
            <a:r>
              <a:rPr lang="zh-CN" altLang="en-US"/>
              <a:t>单击此处编辑母版标题样式</a:t>
            </a:r>
          </a:p>
        </p:txBody>
      </p:sp>
      <p:sp>
        <p:nvSpPr>
          <p:cNvPr id="3" name="表格占位符 2"/>
          <p:cNvSpPr>
            <a:spLocks noGrp="1"/>
          </p:cNvSpPr>
          <p:nvPr>
            <p:ph type="tbl" idx="1"/>
          </p:nvPr>
        </p:nvSpPr>
        <p:spPr>
          <a:xfrm>
            <a:off x="685800" y="1295400"/>
            <a:ext cx="7772400" cy="4114800"/>
          </a:xfrm>
        </p:spPr>
        <p:txBody>
          <a:bodyPr/>
          <a:lstStyle/>
          <a:p>
            <a:pPr lvl="0"/>
            <a:endParaRPr lang="zh-CN" altLang="en-US" noProof="0"/>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4"/>
          <p:cNvSpPr>
            <a:spLocks noGrp="1" noChangeArrowheads="1"/>
          </p:cNvSpPr>
          <p:nvPr>
            <p:ph type="sldNum" sz="quarter" idx="12"/>
          </p:nvPr>
        </p:nvSpPr>
        <p:spPr>
          <a:ln/>
        </p:spPr>
        <p:txBody>
          <a:bodyPr/>
          <a:lstStyle>
            <a:lvl1pPr>
              <a:defRPr/>
            </a:lvl1pPr>
          </a:lstStyle>
          <a:p>
            <a:pPr>
              <a:defRPr/>
            </a:pPr>
            <a:fld id="{EA67FC10-7767-492F-A010-440A05C214A6}" type="slidenum">
              <a:rPr lang="en-US" altLang="ja-JP"/>
              <a:pPr>
                <a:defRPr/>
              </a:pPr>
              <a:t>‹#›</a:t>
            </a:fld>
            <a:endParaRPr lang="en-US" altLang="ja-JP"/>
          </a:p>
        </p:txBody>
      </p:sp>
    </p:spTree>
    <p:extLst>
      <p:ext uri="{BB962C8B-B14F-4D97-AF65-F5344CB8AC3E}">
        <p14:creationId xmlns:p14="http://schemas.microsoft.com/office/powerpoint/2010/main" val="3657574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924800"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954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954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
        <p:nvSpPr>
          <p:cNvPr id="6" name="Rectangle 3"/>
          <p:cNvSpPr>
            <a:spLocks noGrp="1" noChangeArrowheads="1"/>
          </p:cNvSpPr>
          <p:nvPr>
            <p:ph type="ftr" sz="quarter" idx="11"/>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2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7" name="Rectangle 4"/>
          <p:cNvSpPr>
            <a:spLocks noGrp="1" noChangeArrowheads="1"/>
          </p:cNvSpPr>
          <p:nvPr>
            <p:ph type="sldNum" sz="quarter" idx="12"/>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0277E58-45DA-4E29-AEFC-F08639401F31}" type="slidenum">
              <a:rPr kumimoji="1" lang="en-US" altLang="ja-JP" sz="12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en-US" altLang="ja-JP" sz="12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838680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0"/>
          <p:cNvSpPr/>
          <p:nvPr/>
        </p:nvSpPr>
        <p:spPr>
          <a:xfrm>
            <a:off x="1"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innerShdw blurRad="63500" dist="50800" dir="18900000">
                  <a:prstClr val="black">
                    <a:alpha val="50000"/>
                  </a:prstClr>
                </a:innerShdw>
              </a:effectLst>
              <a:uLnTx/>
              <a:uFillTx/>
              <a:latin typeface="Calibri"/>
              <a:ea typeface="+mn-ea"/>
              <a:cs typeface="+mn-cs"/>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D5B6B"/>
                </a:solidFill>
                <a:effectLst/>
                <a:uLnTx/>
                <a:uFillTx/>
                <a:latin typeface="Calibri"/>
                <a:ea typeface="宋体" pitchFamily="2" charset="-122"/>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D5B6B"/>
                </a:solidFill>
                <a:effectLst/>
                <a:uLnTx/>
                <a:uFillTx/>
                <a:latin typeface="Calibri"/>
                <a:ea typeface="宋体" pitchFamily="2" charset="-122"/>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D5B6B"/>
                </a:solidFill>
                <a:effectLst/>
                <a:uLnTx/>
                <a:uFillTx/>
                <a:latin typeface="Calibri"/>
                <a:ea typeface="宋体" pitchFamily="2" charset="-122"/>
                <a:cs typeface="+mn-cs"/>
              </a:endParaRPr>
            </a:p>
          </p:txBody>
        </p:sp>
      </p:grpSp>
      <p:sp>
        <p:nvSpPr>
          <p:cNvPr id="2" name="Title 1"/>
          <p:cNvSpPr>
            <a:spLocks noGrp="1"/>
          </p:cNvSpPr>
          <p:nvPr>
            <p:ph type="ctrTitle"/>
          </p:nvPr>
        </p:nvSpPr>
        <p:spPr>
          <a:xfrm>
            <a:off x="1216153" y="1267485"/>
            <a:ext cx="7235981" cy="5133316"/>
          </a:xfrm>
        </p:spPr>
        <p:txBody>
          <a:bodyPr/>
          <a:lstStyle>
            <a:lvl1pPr>
              <a:defRPr sz="3300"/>
            </a:lvl1pPr>
          </a:lstStyle>
          <a:p>
            <a:r>
              <a:rPr lang="zh-CN" altLang="en-US"/>
              <a:t>单击此处编辑母版标题样式</a:t>
            </a:r>
            <a:endParaRPr lang="en-US" dirty="0"/>
          </a:p>
        </p:txBody>
      </p:sp>
      <p:sp>
        <p:nvSpPr>
          <p:cNvPr id="3" name="Subtitle 2"/>
          <p:cNvSpPr>
            <a:spLocks noGrp="1"/>
          </p:cNvSpPr>
          <p:nvPr>
            <p:ph type="subTitle" idx="1"/>
          </p:nvPr>
        </p:nvSpPr>
        <p:spPr>
          <a:xfrm>
            <a:off x="1216152" y="201704"/>
            <a:ext cx="6189583" cy="949569"/>
          </a:xfrm>
        </p:spPr>
        <p:txBody>
          <a:bodyPr>
            <a:normAutofit/>
          </a:bodyPr>
          <a:lstStyle>
            <a:lvl1pPr marL="0" indent="0" algn="r">
              <a:buNone/>
              <a:defRPr sz="1800">
                <a:solidFill>
                  <a:schemeClr val="tx2">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4A1ADA-152A-4620-A444-AD20632EE7FD}" type="datetimeFigureOut">
              <a:rPr kumimoji="1" lang="zh-CN" altLang="en-US" sz="900" b="1" i="0" u="none" strike="noStrike" kern="1200" cap="none" spc="0" normalizeH="0" baseline="0" noProof="0" smtClean="0">
                <a:ln>
                  <a:noFill/>
                </a:ln>
                <a:solidFill>
                  <a:srgbClr val="FFFFFF"/>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2020/10/6</a:t>
            </a:fld>
            <a:endParaRPr kumimoji="1" lang="zh-CN" altLang="en-US" sz="9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
        <p:nvSpPr>
          <p:cNvPr id="10" name="Footer Placeholder 4"/>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9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11" name="Slide Number Placeholder 5"/>
          <p:cNvSpPr>
            <a:spLocks noGrp="1"/>
          </p:cNvSpPr>
          <p:nvPr>
            <p:ph type="sldNum" sz="quarter" idx="12"/>
          </p:nvPr>
        </p:nvSpPr>
        <p:spPr>
          <a:xfrm>
            <a:off x="8150226" y="236540"/>
            <a:ext cx="785813" cy="365125"/>
          </a:xfrm>
        </p:spPr>
        <p:txBody>
          <a:bodyPr/>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857D39-F59C-44C5-9DE4-D8DCDF3E5920}" type="slidenum">
              <a:rPr kumimoji="1" lang="zh-CN" altLang="en-US" sz="1050" b="0" i="0" u="none" strike="noStrike" kern="1200" cap="none" spc="0" normalizeH="0" baseline="0" noProof="0" smtClean="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zh-CN" altLang="en-US" sz="105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23039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09599" y="0"/>
            <a:ext cx="8055429" cy="1030514"/>
          </a:xfrm>
        </p:spPr>
        <p:txBody>
          <a:bodyPr/>
          <a:lstStyle>
            <a:lvl1pPr algn="l">
              <a:defRPr sz="3300" baseline="0">
                <a:ln w="12700">
                  <a:solidFill>
                    <a:schemeClr val="tx2"/>
                  </a:solidFill>
                </a:ln>
                <a:solidFill>
                  <a:schemeClr val="tx2">
                    <a:lumMod val="75000"/>
                  </a:schemeClr>
                </a:solidFill>
                <a:effectLst/>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38627" y="1259115"/>
            <a:ext cx="8026401" cy="5214257"/>
          </a:xfrm>
        </p:spPr>
        <p:txBody>
          <a:bodyPr>
            <a:normAutofit/>
          </a:bodyPr>
          <a:lstStyle>
            <a:lvl1pPr>
              <a:defRPr sz="2400" baseline="0">
                <a:latin typeface="Arial" panose="020B0604020202020204" pitchFamily="34" charset="0"/>
                <a:ea typeface="微软雅黑" panose="020B0503020204020204" pitchFamily="34" charset="-122"/>
              </a:defRPr>
            </a:lvl1pPr>
            <a:lvl2pPr>
              <a:defRPr sz="2000" baseline="0">
                <a:solidFill>
                  <a:srgbClr val="000000"/>
                </a:solidFill>
                <a:latin typeface="Arial" panose="020B0604020202020204" pitchFamily="34" charset="0"/>
                <a:ea typeface="微软雅黑" panose="020B0503020204020204" pitchFamily="34" charset="-122"/>
              </a:defRPr>
            </a:lvl2pPr>
            <a:lvl3pPr>
              <a:defRPr sz="1600" baseline="0">
                <a:solidFill>
                  <a:srgbClr val="000000"/>
                </a:solidFill>
                <a:latin typeface="Arial" panose="020B0604020202020204" pitchFamily="34" charset="0"/>
                <a:ea typeface="微软雅黑" panose="020B0503020204020204" pitchFamily="34" charset="-122"/>
              </a:defRPr>
            </a:lvl3pPr>
            <a:lvl4pPr>
              <a:defRPr sz="1600" baseline="0">
                <a:solidFill>
                  <a:srgbClr val="000000"/>
                </a:solidFill>
                <a:latin typeface="Arial" panose="020B0604020202020204" pitchFamily="34" charset="0"/>
                <a:ea typeface="微软雅黑" panose="020B0503020204020204" pitchFamily="34" charset="-122"/>
              </a:defRPr>
            </a:lvl4pPr>
            <a:lvl5pPr>
              <a:defRPr sz="1600" baseline="0">
                <a:solidFill>
                  <a:srgbClr val="000000"/>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Footer Placeholder 4"/>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9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5" name="Slide Number Placeholder 5"/>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857D39-F59C-44C5-9DE4-D8DCDF3E5920}" type="slidenum">
              <a:rPr kumimoji="1" lang="zh-CN" altLang="en-US" sz="900" b="0" i="0" u="none" strike="noStrike" kern="1200" cap="none" spc="0" normalizeH="0" baseline="0" noProof="0" smtClean="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
        <p:nvSpPr>
          <p:cNvPr id="6" name="Date Placeholder 3"/>
          <p:cNvSpPr>
            <a:spLocks noGrp="1"/>
          </p:cNvSpPr>
          <p:nvPr>
            <p:ph type="dt" sz="half"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4A1ADA-152A-4620-A444-AD20632EE7FD}" type="datetimeFigureOut">
              <a:rPr kumimoji="1" lang="zh-CN" altLang="en-US" sz="900" b="1" i="0" u="none" strike="noStrike" kern="1200" cap="none" spc="0" normalizeH="0" baseline="0" noProof="0" smtClean="0">
                <a:ln>
                  <a:noFill/>
                </a:ln>
                <a:solidFill>
                  <a:srgbClr val="FFFFFF"/>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2020/10/6</a:t>
            </a:fld>
            <a:endParaRPr kumimoji="1" lang="zh-CN" altLang="en-US" sz="9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115826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200" y="4484080"/>
            <a:ext cx="7239001" cy="762000"/>
          </a:xfrm>
        </p:spPr>
        <p:txBody>
          <a:bodyPr bIns="0" anchor="b"/>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dirty="0"/>
              <a:t>单击此处编辑母版文本样式</a:t>
            </a:r>
          </a:p>
        </p:txBody>
      </p:sp>
      <p:sp>
        <p:nvSpPr>
          <p:cNvPr id="13" name="Title 1"/>
          <p:cNvSpPr>
            <a:spLocks noGrp="1"/>
          </p:cNvSpPr>
          <p:nvPr>
            <p:ph type="title"/>
          </p:nvPr>
        </p:nvSpPr>
        <p:spPr>
          <a:xfrm>
            <a:off x="1219200" y="5257800"/>
            <a:ext cx="7239000" cy="1143000"/>
          </a:xfrm>
        </p:spPr>
        <p:txBody>
          <a:bodyPr/>
          <a:lstStyle>
            <a:lvl1pPr algn="l">
              <a:defRPr sz="3300" baseline="0">
                <a:ln w="12700">
                  <a:solidFill>
                    <a:schemeClr val="tx2"/>
                  </a:solidFill>
                </a:ln>
              </a:defRPr>
            </a:lvl1pPr>
          </a:lstStyle>
          <a:p>
            <a:r>
              <a:rPr lang="zh-CN" altLang="en-US" dirty="0"/>
              <a:t>单击此处编辑母版标题样式</a:t>
            </a:r>
            <a:endParaRPr lang="en-US" dirty="0"/>
          </a:p>
        </p:txBody>
      </p:sp>
      <p:sp>
        <p:nvSpPr>
          <p:cNvPr id="4" name="Footer Placeholder 4"/>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9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5" name="Slide Number Placeholder 5"/>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857D39-F59C-44C5-9DE4-D8DCDF3E5920}" type="slidenum">
              <a:rPr kumimoji="1" lang="zh-CN" altLang="en-US" sz="900" b="0" i="0" u="none" strike="noStrike" kern="1200" cap="none" spc="0" normalizeH="0" baseline="0" noProof="0" smtClean="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
        <p:nvSpPr>
          <p:cNvPr id="6" name="Date Placeholder 3"/>
          <p:cNvSpPr>
            <a:spLocks noGrp="1"/>
          </p:cNvSpPr>
          <p:nvPr>
            <p:ph type="dt" sz="half"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4A1ADA-152A-4620-A444-AD20632EE7FD}" type="datetimeFigureOut">
              <a:rPr kumimoji="1" lang="zh-CN" altLang="en-US" sz="900" b="1" i="0" u="none" strike="noStrike" kern="1200" cap="none" spc="0" normalizeH="0" baseline="0" noProof="0" smtClean="0">
                <a:ln>
                  <a:noFill/>
                </a:ln>
                <a:solidFill>
                  <a:srgbClr val="FFFFFF"/>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2020/10/6</a:t>
            </a:fld>
            <a:endParaRPr kumimoji="1" lang="zh-CN" altLang="en-US" sz="9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101365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9" name="Content Placeholder 8"/>
          <p:cNvSpPr>
            <a:spLocks noGrp="1"/>
          </p:cNvSpPr>
          <p:nvPr>
            <p:ph sz="quarter" idx="13"/>
          </p:nvPr>
        </p:nvSpPr>
        <p:spPr>
          <a:xfrm>
            <a:off x="1216152" y="841248"/>
            <a:ext cx="3730752" cy="438912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1" name="Content Placeholder 10"/>
          <p:cNvSpPr>
            <a:spLocks noGrp="1"/>
          </p:cNvSpPr>
          <p:nvPr>
            <p:ph sz="quarter" idx="14"/>
          </p:nvPr>
        </p:nvSpPr>
        <p:spPr>
          <a:xfrm>
            <a:off x="5102352" y="841248"/>
            <a:ext cx="3730752" cy="438912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15"/>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9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6" name="Slide Number Placeholder 5"/>
          <p:cNvSpPr>
            <a:spLocks noGrp="1"/>
          </p:cNvSpPr>
          <p:nvPr>
            <p:ph type="sldNum" sz="quarter" idx="16"/>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857D39-F59C-44C5-9DE4-D8DCDF3E5920}" type="slidenum">
              <a:rPr kumimoji="1" lang="zh-CN" altLang="en-US" sz="900" b="0" i="0" u="none" strike="noStrike" kern="1200" cap="none" spc="0" normalizeH="0" baseline="0" noProof="0" smtClean="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
        <p:nvSpPr>
          <p:cNvPr id="7" name="Date Placeholder 3"/>
          <p:cNvSpPr>
            <a:spLocks noGrp="1"/>
          </p:cNvSpPr>
          <p:nvPr>
            <p:ph type="dt" sz="half" idx="17"/>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4A1ADA-152A-4620-A444-AD20632EE7FD}" type="datetimeFigureOut">
              <a:rPr kumimoji="1" lang="zh-CN" altLang="en-US" sz="900" b="1" i="0" u="none" strike="noStrike" kern="1200" cap="none" spc="0" normalizeH="0" baseline="0" noProof="0" smtClean="0">
                <a:ln>
                  <a:noFill/>
                </a:ln>
                <a:solidFill>
                  <a:srgbClr val="FFFFFF"/>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2020/10/6</a:t>
            </a:fld>
            <a:endParaRPr kumimoji="1" lang="zh-CN" altLang="en-US" sz="9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131737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5" name="Text Placeholder 4"/>
          <p:cNvSpPr>
            <a:spLocks noGrp="1"/>
          </p:cNvSpPr>
          <p:nvPr>
            <p:ph type="body" sz="quarter" idx="3"/>
          </p:nvPr>
        </p:nvSpPr>
        <p:spPr>
          <a:xfrm>
            <a:off x="5105401" y="841248"/>
            <a:ext cx="3735267" cy="533400"/>
          </a:xfrm>
        </p:spPr>
        <p:txBody>
          <a:bodyPr>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1" name="Content Placeholder 10"/>
          <p:cNvSpPr>
            <a:spLocks noGrp="1"/>
          </p:cNvSpPr>
          <p:nvPr>
            <p:ph sz="quarter" idx="13"/>
          </p:nvPr>
        </p:nvSpPr>
        <p:spPr>
          <a:xfrm>
            <a:off x="1216152" y="1380744"/>
            <a:ext cx="3730752" cy="384048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Content Placeholder 12"/>
          <p:cNvSpPr>
            <a:spLocks noGrp="1"/>
          </p:cNvSpPr>
          <p:nvPr>
            <p:ph sz="quarter" idx="14"/>
          </p:nvPr>
        </p:nvSpPr>
        <p:spPr>
          <a:xfrm>
            <a:off x="5102352" y="1380743"/>
            <a:ext cx="3730752" cy="384048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Footer Placeholder 4"/>
          <p:cNvSpPr>
            <a:spLocks noGrp="1"/>
          </p:cNvSpPr>
          <p:nvPr>
            <p:ph type="ftr" sz="quarter" idx="15"/>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9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8" name="Slide Number Placeholder 5"/>
          <p:cNvSpPr>
            <a:spLocks noGrp="1"/>
          </p:cNvSpPr>
          <p:nvPr>
            <p:ph type="sldNum" sz="quarter" idx="16"/>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857D39-F59C-44C5-9DE4-D8DCDF3E5920}" type="slidenum">
              <a:rPr kumimoji="1" lang="zh-CN" altLang="en-US" sz="900" b="0" i="0" u="none" strike="noStrike" kern="1200" cap="none" spc="0" normalizeH="0" baseline="0" noProof="0" smtClean="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
        <p:nvSpPr>
          <p:cNvPr id="9" name="Date Placeholder 3"/>
          <p:cNvSpPr>
            <a:spLocks noGrp="1"/>
          </p:cNvSpPr>
          <p:nvPr>
            <p:ph type="dt" sz="half" idx="17"/>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4A1ADA-152A-4620-A444-AD20632EE7FD}" type="datetimeFigureOut">
              <a:rPr kumimoji="1" lang="zh-CN" altLang="en-US" sz="900" b="1" i="0" u="none" strike="noStrike" kern="1200" cap="none" spc="0" normalizeH="0" baseline="0" noProof="0" smtClean="0">
                <a:ln>
                  <a:noFill/>
                </a:ln>
                <a:solidFill>
                  <a:srgbClr val="FFFFFF"/>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2020/10/6</a:t>
            </a:fld>
            <a:endParaRPr kumimoji="1" lang="zh-CN" altLang="en-US" sz="9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266267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Footer Placeholder 4"/>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9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4" name="Slide Number Placeholder 5"/>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857D39-F59C-44C5-9DE4-D8DCDF3E5920}" type="slidenum">
              <a:rPr kumimoji="1" lang="zh-CN" altLang="en-US" sz="900" b="0" i="0" u="none" strike="noStrike" kern="1200" cap="none" spc="0" normalizeH="0" baseline="0" noProof="0" smtClean="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
        <p:nvSpPr>
          <p:cNvPr id="5" name="Date Placeholder 3"/>
          <p:cNvSpPr>
            <a:spLocks noGrp="1"/>
          </p:cNvSpPr>
          <p:nvPr>
            <p:ph type="dt" sz="half"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4A1ADA-152A-4620-A444-AD20632EE7FD}" type="datetimeFigureOut">
              <a:rPr kumimoji="1" lang="zh-CN" altLang="en-US" sz="900" b="1" i="0" u="none" strike="noStrike" kern="1200" cap="none" spc="0" normalizeH="0" baseline="0" noProof="0" smtClean="0">
                <a:ln>
                  <a:noFill/>
                </a:ln>
                <a:solidFill>
                  <a:srgbClr val="FFFFFF"/>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2020/10/6</a:t>
            </a:fld>
            <a:endParaRPr kumimoji="1" lang="zh-CN" altLang="en-US" sz="9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641891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4400" baseline="0">
                <a:ln w="12700">
                  <a:solidFill>
                    <a:schemeClr val="tx2"/>
                  </a:solidFill>
                </a:ln>
                <a:effectLst/>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ltLang="ja-JP"/>
          </a:p>
        </p:txBody>
      </p:sp>
      <p:sp>
        <p:nvSpPr>
          <p:cNvPr id="5" name="Slide Number Placeholder 5"/>
          <p:cNvSpPr>
            <a:spLocks noGrp="1"/>
          </p:cNvSpPr>
          <p:nvPr>
            <p:ph type="sldNum" sz="quarter" idx="11"/>
          </p:nvPr>
        </p:nvSpPr>
        <p:spPr/>
        <p:txBody>
          <a:bodyPr/>
          <a:lstStyle>
            <a:lvl1pPr>
              <a:defRPr/>
            </a:lvl1pPr>
          </a:lstStyle>
          <a:p>
            <a:pPr>
              <a:defRPr/>
            </a:pPr>
            <a:fld id="{0930A690-F317-4ED3-8476-06A468B1BCC6}" type="slidenum">
              <a:rPr lang="en-US" altLang="ja-JP"/>
              <a:pPr>
                <a:defRPr/>
              </a:pPr>
              <a:t>‹#›</a:t>
            </a:fld>
            <a:endParaRPr lang="en-US" altLang="ja-JP"/>
          </a:p>
        </p:txBody>
      </p:sp>
      <p:sp>
        <p:nvSpPr>
          <p:cNvPr id="6" name="Date Placeholder 3"/>
          <p:cNvSpPr>
            <a:spLocks noGrp="1"/>
          </p:cNvSpPr>
          <p:nvPr>
            <p:ph type="dt" sz="half" idx="12"/>
          </p:nvPr>
        </p:nvSpPr>
        <p:spPr/>
        <p:txBody>
          <a:bodyPr/>
          <a:lstStyle>
            <a:lvl1pPr>
              <a:defRPr/>
            </a:lvl1pPr>
          </a:lstStyle>
          <a:p>
            <a:pPr>
              <a:defRPr/>
            </a:pPr>
            <a:endParaRPr lang="en-US" altLang="ja-JP"/>
          </a:p>
        </p:txBody>
      </p:sp>
    </p:spTree>
    <p:extLst>
      <p:ext uri="{BB962C8B-B14F-4D97-AF65-F5344CB8AC3E}">
        <p14:creationId xmlns:p14="http://schemas.microsoft.com/office/powerpoint/2010/main" val="34404837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9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3" name="Slide Number Placeholder 5"/>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857D39-F59C-44C5-9DE4-D8DCDF3E5920}" type="slidenum">
              <a:rPr kumimoji="1" lang="zh-CN" altLang="en-US" sz="900" b="0" i="0" u="none" strike="noStrike" kern="1200" cap="none" spc="0" normalizeH="0" baseline="0" noProof="0" smtClean="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
        <p:nvSpPr>
          <p:cNvPr id="4" name="Date Placeholder 3"/>
          <p:cNvSpPr>
            <a:spLocks noGrp="1"/>
          </p:cNvSpPr>
          <p:nvPr>
            <p:ph type="dt" sz="half"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4A1ADA-152A-4620-A444-AD20632EE7FD}" type="datetimeFigureOut">
              <a:rPr kumimoji="1" lang="zh-CN" altLang="en-US" sz="900" b="1" i="0" u="none" strike="noStrike" kern="1200" cap="none" spc="0" normalizeH="0" baseline="0" noProof="0" smtClean="0">
                <a:ln>
                  <a:noFill/>
                </a:ln>
                <a:solidFill>
                  <a:srgbClr val="FFFFFF"/>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2020/10/6</a:t>
            </a:fld>
            <a:endParaRPr kumimoji="1" lang="zh-CN" altLang="en-US" sz="9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8819379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715001" y="395287"/>
            <a:ext cx="3008313" cy="1162050"/>
          </a:xfrm>
        </p:spPr>
        <p:txBody>
          <a:bodyPr/>
          <a:lstStyle>
            <a:lvl1pPr algn="l">
              <a:defRPr sz="1500" b="1">
                <a:ln>
                  <a:noFill/>
                </a:ln>
                <a:solidFill>
                  <a:srgbClr val="FF7605"/>
                </a:solidFill>
                <a:effectLs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5715001" y="1557339"/>
            <a:ext cx="3008313" cy="4386263"/>
          </a:xfrm>
        </p:spPr>
        <p:txBody>
          <a:bodyPr/>
          <a:lstStyle>
            <a:lvl1pPr marL="0" indent="0">
              <a:buNone/>
              <a:defRPr sz="1050">
                <a:solidFill>
                  <a:schemeClr val="tx1">
                    <a:lumMod val="50000"/>
                    <a:lumOff val="5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14" name="Content Placeholder 13"/>
          <p:cNvSpPr>
            <a:spLocks noGrp="1"/>
          </p:cNvSpPr>
          <p:nvPr>
            <p:ph sz="quarter" idx="13"/>
          </p:nvPr>
        </p:nvSpPr>
        <p:spPr>
          <a:xfrm>
            <a:off x="914400" y="381000"/>
            <a:ext cx="4800600" cy="59436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14"/>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9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6" name="Slide Number Placeholder 5"/>
          <p:cNvSpPr>
            <a:spLocks noGrp="1"/>
          </p:cNvSpPr>
          <p:nvPr>
            <p:ph type="sldNum" sz="quarter" idx="15"/>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857D39-F59C-44C5-9DE4-D8DCDF3E5920}" type="slidenum">
              <a:rPr kumimoji="1" lang="zh-CN" altLang="en-US" sz="900" b="0" i="0" u="none" strike="noStrike" kern="1200" cap="none" spc="0" normalizeH="0" baseline="0" noProof="0" smtClean="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
        <p:nvSpPr>
          <p:cNvPr id="7" name="Date Placeholder 3"/>
          <p:cNvSpPr>
            <a:spLocks noGrp="1"/>
          </p:cNvSpPr>
          <p:nvPr>
            <p:ph type="dt" sz="half" idx="16"/>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4A1ADA-152A-4620-A444-AD20632EE7FD}" type="datetimeFigureOut">
              <a:rPr kumimoji="1" lang="zh-CN" altLang="en-US" sz="900" b="1" i="0" u="none" strike="noStrike" kern="1200" cap="none" spc="0" normalizeH="0" baseline="0" noProof="0" smtClean="0">
                <a:ln>
                  <a:noFill/>
                </a:ln>
                <a:solidFill>
                  <a:srgbClr val="FFFFFF"/>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2020/10/6</a:t>
            </a:fld>
            <a:endParaRPr kumimoji="1" lang="zh-CN" altLang="en-US" sz="9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670098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1500" b="1">
                <a:ln w="12700">
                  <a:noFill/>
                </a:ln>
                <a:solidFill>
                  <a:schemeClr val="tx1"/>
                </a:solidFill>
                <a:effectLst/>
              </a:defRPr>
            </a:lvl1pPr>
          </a:lstStyle>
          <a:p>
            <a:r>
              <a:rPr lang="zh-CN" altLang="en-US"/>
              <a:t>单击此处编辑母版标题样式</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Footer Placeholder 4"/>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9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6" name="Slide Number Placeholder 5"/>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857D39-F59C-44C5-9DE4-D8DCDF3E5920}" type="slidenum">
              <a:rPr kumimoji="1" lang="zh-CN" altLang="en-US" sz="900" b="0" i="0" u="none" strike="noStrike" kern="1200" cap="none" spc="0" normalizeH="0" baseline="0" noProof="0" smtClean="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
        <p:nvSpPr>
          <p:cNvPr id="7" name="Date Placeholder 3"/>
          <p:cNvSpPr>
            <a:spLocks noGrp="1"/>
          </p:cNvSpPr>
          <p:nvPr>
            <p:ph type="dt" sz="half"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4A1ADA-152A-4620-A444-AD20632EE7FD}" type="datetimeFigureOut">
              <a:rPr kumimoji="1" lang="zh-CN" altLang="en-US" sz="900" b="1" i="0" u="none" strike="noStrike" kern="1200" cap="none" spc="0" normalizeH="0" baseline="0" noProof="0" smtClean="0">
                <a:ln>
                  <a:noFill/>
                </a:ln>
                <a:solidFill>
                  <a:srgbClr val="FFFFFF"/>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2020/10/6</a:t>
            </a:fld>
            <a:endParaRPr kumimoji="1" lang="zh-CN" altLang="en-US" sz="9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8900100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Footer Placeholder 4"/>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9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5" name="Slide Number Placeholder 5"/>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857D39-F59C-44C5-9DE4-D8DCDF3E5920}" type="slidenum">
              <a:rPr kumimoji="1" lang="zh-CN" altLang="en-US" sz="900" b="0" i="0" u="none" strike="noStrike" kern="1200" cap="none" spc="0" normalizeH="0" baseline="0" noProof="0" smtClean="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
        <p:nvSpPr>
          <p:cNvPr id="6" name="Date Placeholder 3"/>
          <p:cNvSpPr>
            <a:spLocks noGrp="1"/>
          </p:cNvSpPr>
          <p:nvPr>
            <p:ph type="dt" sz="half"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4A1ADA-152A-4620-A444-AD20632EE7FD}" type="datetimeFigureOut">
              <a:rPr kumimoji="1" lang="zh-CN" altLang="en-US" sz="900" b="1" i="0" u="none" strike="noStrike" kern="1200" cap="none" spc="0" normalizeH="0" baseline="0" noProof="0" smtClean="0">
                <a:ln>
                  <a:noFill/>
                </a:ln>
                <a:solidFill>
                  <a:srgbClr val="FFFFFF"/>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2020/10/6</a:t>
            </a:fld>
            <a:endParaRPr kumimoji="1" lang="zh-CN" altLang="en-US" sz="9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472517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Footer Placeholder 4"/>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900" b="1" i="0" u="none" strike="noStrike" kern="1200" cap="none" spc="0" normalizeH="0" baseline="0" noProof="0">
              <a:ln>
                <a:noFill/>
              </a:ln>
              <a:solidFill>
                <a:srgbClr val="4D5B6B">
                  <a:lumMod val="60000"/>
                  <a:lumOff val="40000"/>
                </a:srgbClr>
              </a:solidFill>
              <a:effectLst/>
              <a:uLnTx/>
              <a:uFillTx/>
              <a:latin typeface="Arial" pitchFamily="34" charset="0"/>
              <a:ea typeface="宋体" pitchFamily="2" charset="-122"/>
              <a:cs typeface="+mn-cs"/>
            </a:endParaRPr>
          </a:p>
        </p:txBody>
      </p:sp>
      <p:sp>
        <p:nvSpPr>
          <p:cNvPr id="5" name="Slide Number Placeholder 5"/>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857D39-F59C-44C5-9DE4-D8DCDF3E5920}" type="slidenum">
              <a:rPr kumimoji="1" lang="zh-CN" altLang="en-US" sz="900" b="0" i="0" u="none" strike="noStrike" kern="1200" cap="none" spc="0" normalizeH="0" baseline="0" noProof="0" smtClean="0">
                <a:ln>
                  <a:noFill/>
                </a:ln>
                <a:solidFill>
                  <a:srgbClr val="675D59">
                    <a:lumMod val="60000"/>
                    <a:lumOff val="40000"/>
                  </a:srgbClr>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a:ln>
                <a:noFill/>
              </a:ln>
              <a:solidFill>
                <a:srgbClr val="675D59">
                  <a:lumMod val="60000"/>
                  <a:lumOff val="40000"/>
                </a:srgbClr>
              </a:solidFill>
              <a:effectLst/>
              <a:uLnTx/>
              <a:uFillTx/>
              <a:latin typeface="Arial" pitchFamily="34" charset="0"/>
              <a:ea typeface="宋体" pitchFamily="2" charset="-122"/>
              <a:cs typeface="+mn-cs"/>
            </a:endParaRPr>
          </a:p>
        </p:txBody>
      </p:sp>
      <p:sp>
        <p:nvSpPr>
          <p:cNvPr id="6" name="Date Placeholder 3"/>
          <p:cNvSpPr>
            <a:spLocks noGrp="1"/>
          </p:cNvSpPr>
          <p:nvPr>
            <p:ph type="dt" sz="half" idx="1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4A1ADA-152A-4620-A444-AD20632EE7FD}" type="datetimeFigureOut">
              <a:rPr kumimoji="1" lang="zh-CN" altLang="en-US" sz="900" b="1" i="0" u="none" strike="noStrike" kern="1200" cap="none" spc="0" normalizeH="0" baseline="0" noProof="0" smtClean="0">
                <a:ln>
                  <a:noFill/>
                </a:ln>
                <a:solidFill>
                  <a:srgbClr val="FFFFFF"/>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2020/10/6</a:t>
            </a:fld>
            <a:endParaRPr kumimoji="1" lang="zh-CN" altLang="en-US" sz="900" b="1" i="0" u="none" strike="noStrike" kern="1200" cap="none" spc="0" normalizeH="0" baseline="0" noProof="0">
              <a:ln>
                <a:noFill/>
              </a:ln>
              <a:solidFill>
                <a:srgbClr val="FFFFFF"/>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597911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3" name="Title 1"/>
          <p:cNvSpPr>
            <a:spLocks noGrp="1"/>
          </p:cNvSpPr>
          <p:nvPr>
            <p:ph type="title"/>
          </p:nvPr>
        </p:nvSpPr>
        <p:spPr>
          <a:xfrm>
            <a:off x="1219200" y="5257800"/>
            <a:ext cx="7239000" cy="1143000"/>
          </a:xfrm>
        </p:spPr>
        <p:txBody>
          <a:bodyPr/>
          <a:lstStyle>
            <a:lvl1pPr algn="l">
              <a:defRPr sz="4400" baseline="0">
                <a:ln w="12700">
                  <a:solidFill>
                    <a:schemeClr val="tx2"/>
                  </a:solidFill>
                </a:ln>
              </a:defRPr>
            </a:lvl1pPr>
          </a:lstStyle>
          <a:p>
            <a:r>
              <a:rPr lang="zh-CN" altLang="en-US" dirty="0"/>
              <a:t>单击此处编辑母版标题样式</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ltLang="ja-JP"/>
          </a:p>
        </p:txBody>
      </p:sp>
      <p:sp>
        <p:nvSpPr>
          <p:cNvPr id="5" name="Slide Number Placeholder 5"/>
          <p:cNvSpPr>
            <a:spLocks noGrp="1"/>
          </p:cNvSpPr>
          <p:nvPr>
            <p:ph type="sldNum" sz="quarter" idx="11"/>
          </p:nvPr>
        </p:nvSpPr>
        <p:spPr/>
        <p:txBody>
          <a:bodyPr/>
          <a:lstStyle>
            <a:lvl1pPr>
              <a:defRPr/>
            </a:lvl1pPr>
          </a:lstStyle>
          <a:p>
            <a:pPr>
              <a:defRPr/>
            </a:pPr>
            <a:fld id="{E5D0C2F3-97E3-4ABB-B9FC-6B2DF20DC0F6}" type="slidenum">
              <a:rPr lang="en-US" altLang="ja-JP"/>
              <a:pPr>
                <a:defRPr/>
              </a:pPr>
              <a:t>‹#›</a:t>
            </a:fld>
            <a:endParaRPr lang="en-US" altLang="ja-JP"/>
          </a:p>
        </p:txBody>
      </p:sp>
      <p:sp>
        <p:nvSpPr>
          <p:cNvPr id="6" name="Date Placeholder 3"/>
          <p:cNvSpPr>
            <a:spLocks noGrp="1"/>
          </p:cNvSpPr>
          <p:nvPr>
            <p:ph type="dt" sz="half" idx="12"/>
          </p:nvPr>
        </p:nvSpPr>
        <p:spPr/>
        <p:txBody>
          <a:bodyPr/>
          <a:lstStyle>
            <a:lvl1pPr>
              <a:defRPr/>
            </a:lvl1pPr>
          </a:lstStyle>
          <a:p>
            <a:pPr>
              <a:defRPr/>
            </a:pPr>
            <a:endParaRPr lang="en-US" altLang="ja-JP"/>
          </a:p>
        </p:txBody>
      </p:sp>
    </p:spTree>
    <p:extLst>
      <p:ext uri="{BB962C8B-B14F-4D97-AF65-F5344CB8AC3E}">
        <p14:creationId xmlns:p14="http://schemas.microsoft.com/office/powerpoint/2010/main" val="119761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15"/>
          </p:nvPr>
        </p:nvSpPr>
        <p:spPr/>
        <p:txBody>
          <a:bodyPr/>
          <a:lstStyle>
            <a:lvl1pPr>
              <a:defRPr/>
            </a:lvl1pPr>
          </a:lstStyle>
          <a:p>
            <a:pPr>
              <a:defRPr/>
            </a:pPr>
            <a:endParaRPr lang="en-US" altLang="ja-JP"/>
          </a:p>
        </p:txBody>
      </p:sp>
      <p:sp>
        <p:nvSpPr>
          <p:cNvPr id="6" name="Slide Number Placeholder 5"/>
          <p:cNvSpPr>
            <a:spLocks noGrp="1"/>
          </p:cNvSpPr>
          <p:nvPr>
            <p:ph type="sldNum" sz="quarter" idx="16"/>
          </p:nvPr>
        </p:nvSpPr>
        <p:spPr/>
        <p:txBody>
          <a:bodyPr/>
          <a:lstStyle>
            <a:lvl1pPr>
              <a:defRPr/>
            </a:lvl1pPr>
          </a:lstStyle>
          <a:p>
            <a:pPr>
              <a:defRPr/>
            </a:pPr>
            <a:fld id="{3358BDF7-BDE1-407A-8C7E-D5A0DA949910}" type="slidenum">
              <a:rPr lang="en-US" altLang="ja-JP"/>
              <a:pPr>
                <a:defRPr/>
              </a:pPr>
              <a:t>‹#›</a:t>
            </a:fld>
            <a:endParaRPr lang="en-US" altLang="ja-JP"/>
          </a:p>
        </p:txBody>
      </p:sp>
      <p:sp>
        <p:nvSpPr>
          <p:cNvPr id="7" name="Date Placeholder 3"/>
          <p:cNvSpPr>
            <a:spLocks noGrp="1"/>
          </p:cNvSpPr>
          <p:nvPr>
            <p:ph type="dt" sz="half" idx="17"/>
          </p:nvPr>
        </p:nvSpPr>
        <p:spPr/>
        <p:txBody>
          <a:bodyPr/>
          <a:lstStyle>
            <a:lvl1pPr>
              <a:defRPr/>
            </a:lvl1pPr>
          </a:lstStyle>
          <a:p>
            <a:pPr>
              <a:defRPr/>
            </a:pPr>
            <a:endParaRPr lang="en-US" altLang="ja-JP"/>
          </a:p>
        </p:txBody>
      </p:sp>
    </p:spTree>
    <p:extLst>
      <p:ext uri="{BB962C8B-B14F-4D97-AF65-F5344CB8AC3E}">
        <p14:creationId xmlns:p14="http://schemas.microsoft.com/office/powerpoint/2010/main" val="160773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1" name="Content Placeholder 10"/>
          <p:cNvSpPr>
            <a:spLocks noGrp="1"/>
          </p:cNvSpPr>
          <p:nvPr>
            <p:ph sz="quarter" idx="13"/>
          </p:nvPr>
        </p:nvSpPr>
        <p:spPr>
          <a:xfrm>
            <a:off x="1216152" y="1380744"/>
            <a:ext cx="3730752" cy="384048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Footer Placeholder 4"/>
          <p:cNvSpPr>
            <a:spLocks noGrp="1"/>
          </p:cNvSpPr>
          <p:nvPr>
            <p:ph type="ftr" sz="quarter" idx="15"/>
          </p:nvPr>
        </p:nvSpPr>
        <p:spPr/>
        <p:txBody>
          <a:bodyPr/>
          <a:lstStyle>
            <a:lvl1pPr>
              <a:defRPr/>
            </a:lvl1pPr>
          </a:lstStyle>
          <a:p>
            <a:pPr>
              <a:defRPr/>
            </a:pPr>
            <a:endParaRPr lang="en-US" altLang="ja-JP"/>
          </a:p>
        </p:txBody>
      </p:sp>
      <p:sp>
        <p:nvSpPr>
          <p:cNvPr id="8" name="Slide Number Placeholder 5"/>
          <p:cNvSpPr>
            <a:spLocks noGrp="1"/>
          </p:cNvSpPr>
          <p:nvPr>
            <p:ph type="sldNum" sz="quarter" idx="16"/>
          </p:nvPr>
        </p:nvSpPr>
        <p:spPr/>
        <p:txBody>
          <a:bodyPr/>
          <a:lstStyle>
            <a:lvl1pPr>
              <a:defRPr/>
            </a:lvl1pPr>
          </a:lstStyle>
          <a:p>
            <a:pPr>
              <a:defRPr/>
            </a:pPr>
            <a:fld id="{3BC1C769-4ED5-4761-89EE-182A135D0915}" type="slidenum">
              <a:rPr lang="en-US" altLang="ja-JP"/>
              <a:pPr>
                <a:defRPr/>
              </a:pPr>
              <a:t>‹#›</a:t>
            </a:fld>
            <a:endParaRPr lang="en-US" altLang="ja-JP"/>
          </a:p>
        </p:txBody>
      </p:sp>
      <p:sp>
        <p:nvSpPr>
          <p:cNvPr id="9" name="Date Placeholder 3"/>
          <p:cNvSpPr>
            <a:spLocks noGrp="1"/>
          </p:cNvSpPr>
          <p:nvPr>
            <p:ph type="dt" sz="half" idx="17"/>
          </p:nvPr>
        </p:nvSpPr>
        <p:spPr/>
        <p:txBody>
          <a:bodyPr/>
          <a:lstStyle>
            <a:lvl1pPr>
              <a:defRPr/>
            </a:lvl1pPr>
          </a:lstStyle>
          <a:p>
            <a:pPr>
              <a:defRPr/>
            </a:pPr>
            <a:endParaRPr lang="en-US" altLang="ja-JP"/>
          </a:p>
        </p:txBody>
      </p:sp>
    </p:spTree>
    <p:extLst>
      <p:ext uri="{BB962C8B-B14F-4D97-AF65-F5344CB8AC3E}">
        <p14:creationId xmlns:p14="http://schemas.microsoft.com/office/powerpoint/2010/main" val="2056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dirty="0"/>
              <a:t>单击此处编辑母版标题样式</a:t>
            </a:r>
            <a:endParaRPr lang="en-US" dirty="0"/>
          </a:p>
        </p:txBody>
      </p:sp>
      <p:sp>
        <p:nvSpPr>
          <p:cNvPr id="3" name="Footer Placeholder 4"/>
          <p:cNvSpPr>
            <a:spLocks noGrp="1"/>
          </p:cNvSpPr>
          <p:nvPr>
            <p:ph type="ftr" sz="quarter" idx="10"/>
          </p:nvPr>
        </p:nvSpPr>
        <p:spPr/>
        <p:txBody>
          <a:bodyPr/>
          <a:lstStyle>
            <a:lvl1pPr>
              <a:defRPr/>
            </a:lvl1pPr>
          </a:lstStyle>
          <a:p>
            <a:pPr>
              <a:defRPr/>
            </a:pPr>
            <a:endParaRPr lang="en-US" altLang="ja-JP"/>
          </a:p>
        </p:txBody>
      </p:sp>
      <p:sp>
        <p:nvSpPr>
          <p:cNvPr id="4" name="Slide Number Placeholder 5"/>
          <p:cNvSpPr>
            <a:spLocks noGrp="1"/>
          </p:cNvSpPr>
          <p:nvPr>
            <p:ph type="sldNum" sz="quarter" idx="11"/>
          </p:nvPr>
        </p:nvSpPr>
        <p:spPr/>
        <p:txBody>
          <a:bodyPr/>
          <a:lstStyle>
            <a:lvl1pPr>
              <a:defRPr/>
            </a:lvl1pPr>
          </a:lstStyle>
          <a:p>
            <a:pPr>
              <a:defRPr/>
            </a:pPr>
            <a:fld id="{2841D0E5-B544-4249-9EED-E8B8BB01262A}" type="slidenum">
              <a:rPr lang="en-US" altLang="ja-JP"/>
              <a:pPr>
                <a:defRPr/>
              </a:pPr>
              <a:t>‹#›</a:t>
            </a:fld>
            <a:endParaRPr lang="en-US" altLang="ja-JP"/>
          </a:p>
        </p:txBody>
      </p:sp>
      <p:sp>
        <p:nvSpPr>
          <p:cNvPr id="5" name="Date Placeholder 3"/>
          <p:cNvSpPr>
            <a:spLocks noGrp="1"/>
          </p:cNvSpPr>
          <p:nvPr>
            <p:ph type="dt" sz="half" idx="12"/>
          </p:nvPr>
        </p:nvSpPr>
        <p:spPr/>
        <p:txBody>
          <a:bodyPr/>
          <a:lstStyle>
            <a:lvl1pPr>
              <a:defRPr/>
            </a:lvl1pPr>
          </a:lstStyle>
          <a:p>
            <a:pPr>
              <a:defRPr/>
            </a:pPr>
            <a:endParaRPr lang="en-US" altLang="ja-JP"/>
          </a:p>
        </p:txBody>
      </p:sp>
    </p:spTree>
    <p:extLst>
      <p:ext uri="{BB962C8B-B14F-4D97-AF65-F5344CB8AC3E}">
        <p14:creationId xmlns:p14="http://schemas.microsoft.com/office/powerpoint/2010/main" val="939982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ltLang="ja-JP" dirty="0"/>
          </a:p>
        </p:txBody>
      </p:sp>
      <p:sp>
        <p:nvSpPr>
          <p:cNvPr id="3" name="Slide Number Placeholder 5"/>
          <p:cNvSpPr>
            <a:spLocks noGrp="1"/>
          </p:cNvSpPr>
          <p:nvPr>
            <p:ph type="sldNum" sz="quarter" idx="11"/>
          </p:nvPr>
        </p:nvSpPr>
        <p:spPr/>
        <p:txBody>
          <a:bodyPr/>
          <a:lstStyle>
            <a:lvl1pPr>
              <a:defRPr/>
            </a:lvl1pPr>
          </a:lstStyle>
          <a:p>
            <a:pPr>
              <a:defRPr/>
            </a:pPr>
            <a:fld id="{E0B1BCC8-560B-4A60-B760-5B343B1339D6}" type="slidenum">
              <a:rPr lang="en-US" altLang="ja-JP"/>
              <a:pPr>
                <a:defRPr/>
              </a:pPr>
              <a:t>‹#›</a:t>
            </a:fld>
            <a:endParaRPr lang="en-US" altLang="ja-JP"/>
          </a:p>
        </p:txBody>
      </p:sp>
      <p:sp>
        <p:nvSpPr>
          <p:cNvPr id="4" name="Date Placeholder 3"/>
          <p:cNvSpPr>
            <a:spLocks noGrp="1"/>
          </p:cNvSpPr>
          <p:nvPr>
            <p:ph type="dt" sz="half" idx="12"/>
          </p:nvPr>
        </p:nvSpPr>
        <p:spPr/>
        <p:txBody>
          <a:bodyPr/>
          <a:lstStyle>
            <a:lvl1pPr>
              <a:defRPr/>
            </a:lvl1pPr>
          </a:lstStyle>
          <a:p>
            <a:pPr>
              <a:defRPr/>
            </a:pPr>
            <a:endParaRPr lang="en-US" altLang="ja-JP"/>
          </a:p>
        </p:txBody>
      </p:sp>
    </p:spTree>
    <p:extLst>
      <p:ext uri="{BB962C8B-B14F-4D97-AF65-F5344CB8AC3E}">
        <p14:creationId xmlns:p14="http://schemas.microsoft.com/office/powerpoint/2010/main" val="387182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Content Placeholder 13"/>
          <p:cNvSpPr>
            <a:spLocks noGrp="1"/>
          </p:cNvSpPr>
          <p:nvPr>
            <p:ph sz="quarter" idx="13"/>
          </p:nvPr>
        </p:nvSpPr>
        <p:spPr>
          <a:xfrm>
            <a:off x="914400" y="381000"/>
            <a:ext cx="4800600" cy="5943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Footer Placeholder 4"/>
          <p:cNvSpPr>
            <a:spLocks noGrp="1"/>
          </p:cNvSpPr>
          <p:nvPr>
            <p:ph type="ftr" sz="quarter" idx="14"/>
          </p:nvPr>
        </p:nvSpPr>
        <p:spPr/>
        <p:txBody>
          <a:bodyPr/>
          <a:lstStyle>
            <a:lvl1pPr>
              <a:defRPr/>
            </a:lvl1pPr>
          </a:lstStyle>
          <a:p>
            <a:pPr>
              <a:defRPr/>
            </a:pPr>
            <a:endParaRPr lang="en-US" altLang="ja-JP"/>
          </a:p>
        </p:txBody>
      </p:sp>
      <p:sp>
        <p:nvSpPr>
          <p:cNvPr id="6" name="Slide Number Placeholder 5"/>
          <p:cNvSpPr>
            <a:spLocks noGrp="1"/>
          </p:cNvSpPr>
          <p:nvPr>
            <p:ph type="sldNum" sz="quarter" idx="15"/>
          </p:nvPr>
        </p:nvSpPr>
        <p:spPr/>
        <p:txBody>
          <a:bodyPr/>
          <a:lstStyle>
            <a:lvl1pPr>
              <a:defRPr/>
            </a:lvl1pPr>
          </a:lstStyle>
          <a:p>
            <a:pPr>
              <a:defRPr/>
            </a:pPr>
            <a:fld id="{BCAE9BBA-E48B-4841-BCC2-F4584AB964CE}" type="slidenum">
              <a:rPr lang="en-US" altLang="ja-JP"/>
              <a:pPr>
                <a:defRPr/>
              </a:pPr>
              <a:t>‹#›</a:t>
            </a:fld>
            <a:endParaRPr lang="en-US" altLang="ja-JP"/>
          </a:p>
        </p:txBody>
      </p:sp>
      <p:sp>
        <p:nvSpPr>
          <p:cNvPr id="7" name="Date Placeholder 3"/>
          <p:cNvSpPr>
            <a:spLocks noGrp="1"/>
          </p:cNvSpPr>
          <p:nvPr>
            <p:ph type="dt" sz="half" idx="16"/>
          </p:nvPr>
        </p:nvSpPr>
        <p:spPr/>
        <p:txBody>
          <a:bodyPr/>
          <a:lstStyle>
            <a:lvl1pPr>
              <a:defRPr/>
            </a:lvl1pPr>
          </a:lstStyle>
          <a:p>
            <a:pPr>
              <a:defRPr/>
            </a:pPr>
            <a:endParaRPr lang="en-US" altLang="ja-JP"/>
          </a:p>
        </p:txBody>
      </p:sp>
    </p:spTree>
    <p:extLst>
      <p:ext uri="{BB962C8B-B14F-4D97-AF65-F5344CB8AC3E}">
        <p14:creationId xmlns:p14="http://schemas.microsoft.com/office/powerpoint/2010/main" val="3903105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zh-CN" altLang="en-US"/>
              <a:t>单击此处编辑母版标题样式</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Footer Placeholder 4"/>
          <p:cNvSpPr>
            <a:spLocks noGrp="1"/>
          </p:cNvSpPr>
          <p:nvPr>
            <p:ph type="ftr" sz="quarter" idx="10"/>
          </p:nvPr>
        </p:nvSpPr>
        <p:spPr/>
        <p:txBody>
          <a:bodyPr/>
          <a:lstStyle>
            <a:lvl1pPr>
              <a:defRPr/>
            </a:lvl1pPr>
          </a:lstStyle>
          <a:p>
            <a:pPr>
              <a:defRPr/>
            </a:pPr>
            <a:endParaRPr lang="en-US" altLang="ja-JP"/>
          </a:p>
        </p:txBody>
      </p:sp>
      <p:sp>
        <p:nvSpPr>
          <p:cNvPr id="6" name="Slide Number Placeholder 5"/>
          <p:cNvSpPr>
            <a:spLocks noGrp="1"/>
          </p:cNvSpPr>
          <p:nvPr>
            <p:ph type="sldNum" sz="quarter" idx="11"/>
          </p:nvPr>
        </p:nvSpPr>
        <p:spPr/>
        <p:txBody>
          <a:bodyPr/>
          <a:lstStyle>
            <a:lvl1pPr>
              <a:defRPr/>
            </a:lvl1pPr>
          </a:lstStyle>
          <a:p>
            <a:pPr>
              <a:defRPr/>
            </a:pPr>
            <a:fld id="{6A0364EF-38AA-432F-98B6-70AD81821963}" type="slidenum">
              <a:rPr lang="en-US" altLang="ja-JP"/>
              <a:pPr>
                <a:defRPr/>
              </a:pPr>
              <a:t>‹#›</a:t>
            </a:fld>
            <a:endParaRPr lang="en-US" altLang="ja-JP"/>
          </a:p>
        </p:txBody>
      </p:sp>
      <p:sp>
        <p:nvSpPr>
          <p:cNvPr id="7" name="Date Placeholder 3"/>
          <p:cNvSpPr>
            <a:spLocks noGrp="1"/>
          </p:cNvSpPr>
          <p:nvPr>
            <p:ph type="dt" sz="half" idx="12"/>
          </p:nvPr>
        </p:nvSpPr>
        <p:spPr/>
        <p:txBody>
          <a:bodyPr/>
          <a:lstStyle>
            <a:lvl1pPr>
              <a:defRPr/>
            </a:lvl1pPr>
          </a:lstStyle>
          <a:p>
            <a:pPr>
              <a:defRPr/>
            </a:pPr>
            <a:endParaRPr lang="en-US" altLang="ja-JP"/>
          </a:p>
        </p:txBody>
      </p:sp>
    </p:spTree>
    <p:extLst>
      <p:ext uri="{BB962C8B-B14F-4D97-AF65-F5344CB8AC3E}">
        <p14:creationId xmlns:p14="http://schemas.microsoft.com/office/powerpoint/2010/main" val="13684313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effectLst>
                <a:innerShdw blurRad="63500" dist="50800" dir="18900000">
                  <a:prstClr val="black">
                    <a:alpha val="50000"/>
                  </a:prstClr>
                </a:innerShdw>
              </a:effectLst>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effectLst>
                <a:innerShdw blurRad="63500" dist="50800" dir="18900000">
                  <a:prstClr val="black">
                    <a:alpha val="50000"/>
                  </a:prstClr>
                </a:innerShdw>
              </a:effectLst>
            </a:endParaRPr>
          </a:p>
        </p:txBody>
      </p:sp>
      <p:sp>
        <p:nvSpPr>
          <p:cNvPr id="2" name="Title Placeholder 1"/>
          <p:cNvSpPr>
            <a:spLocks noGrp="1"/>
          </p:cNvSpPr>
          <p:nvPr>
            <p:ph type="title"/>
          </p:nvPr>
        </p:nvSpPr>
        <p:spPr>
          <a:xfrm>
            <a:off x="1219200" y="5257800"/>
            <a:ext cx="7239000" cy="1143000"/>
          </a:xfrm>
          <a:prstGeom prst="rect">
            <a:avLst/>
          </a:prstGeom>
        </p:spPr>
        <p:txBody>
          <a:bodyPr vert="horz" lIns="91440" tIns="45720" rIns="91440" bIns="45720" rtlCol="0" anchor="b">
            <a:noAutofit/>
          </a:bodyPr>
          <a:lstStyle/>
          <a:p>
            <a:endParaRPr lang="en-US" dirty="0"/>
          </a:p>
        </p:txBody>
      </p:sp>
      <p:sp>
        <p:nvSpPr>
          <p:cNvPr id="3081"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1258888" y="6553200"/>
            <a:ext cx="7162800" cy="228600"/>
          </a:xfrm>
          <a:prstGeom prst="rect">
            <a:avLst/>
          </a:prstGeom>
        </p:spPr>
        <p:txBody>
          <a:bodyPr vert="horz" lIns="91440" tIns="45720" rIns="91440" bIns="45720" rtlCol="0" anchor="ctr"/>
          <a:lstStyle>
            <a:lvl1pPr algn="l">
              <a:defRPr sz="1200">
                <a:solidFill>
                  <a:schemeClr val="tx1">
                    <a:lumMod val="60000"/>
                    <a:lumOff val="40000"/>
                  </a:schemeClr>
                </a:solidFill>
              </a:defRPr>
            </a:lvl1pPr>
          </a:lstStyle>
          <a:p>
            <a:pPr>
              <a:defRPr/>
            </a:pPr>
            <a:endParaRPr lang="en-US" altLang="ja-JP"/>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lIns="91440" tIns="45720" rIns="91440" bIns="45720" rtlCol="0" anchor="ctr"/>
          <a:lstStyle>
            <a:lvl1pPr algn="l">
              <a:defRPr sz="1200" b="0">
                <a:solidFill>
                  <a:schemeClr val="tx2">
                    <a:lumMod val="60000"/>
                    <a:lumOff val="40000"/>
                  </a:schemeClr>
                </a:solidFill>
              </a:defRPr>
            </a:lvl1pPr>
          </a:lstStyle>
          <a:p>
            <a:pPr>
              <a:defRPr/>
            </a:pPr>
            <a:fld id="{72AFAD0F-6848-4FA4-9C02-A9ED2BF7004B}" type="slidenum">
              <a:rPr lang="en-US" altLang="ja-JP"/>
              <a:pPr>
                <a:defRPr/>
              </a:pPr>
              <a:t>‹#›</a:t>
            </a:fld>
            <a:endParaRPr lang="en-US" altLang="ja-JP"/>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a:defRPr/>
            </a:pPr>
            <a:endParaRPr lang="en-US"/>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ltLang="ja-JP"/>
          </a:p>
        </p:txBody>
      </p:sp>
    </p:spTree>
    <p:extLst>
      <p:ext uri="{BB962C8B-B14F-4D97-AF65-F5344CB8AC3E}">
        <p14:creationId xmlns:p14="http://schemas.microsoft.com/office/powerpoint/2010/main" val="40216232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eaLnBrk="0" fontAlgn="base" hangingPunct="0">
        <a:spcBef>
          <a:spcPct val="0"/>
        </a:spcBef>
        <a:spcAft>
          <a:spcPct val="0"/>
        </a:spcAft>
        <a:defRPr sz="4400" b="1" kern="1200">
          <a:ln w="12700">
            <a:solidFill>
              <a:schemeClr val="tx2"/>
            </a:solidFill>
          </a:ln>
          <a:solidFill>
            <a:schemeClr val="bg1"/>
          </a:solidFill>
          <a:effectLst/>
          <a:latin typeface="+mn-ea"/>
          <a:ea typeface="+mn-ea"/>
          <a:cs typeface="+mj-cs"/>
        </a:defRPr>
      </a:lvl1pPr>
      <a:lvl2pPr algn="l" rtl="0" eaLnBrk="0" fontAlgn="base" hangingPunct="0">
        <a:spcBef>
          <a:spcPct val="0"/>
        </a:spcBef>
        <a:spcAft>
          <a:spcPct val="0"/>
        </a:spcAft>
        <a:defRPr sz="7200" b="1">
          <a:solidFill>
            <a:schemeClr val="bg1"/>
          </a:solidFill>
          <a:latin typeface="Calibri" pitchFamily="34" charset="0"/>
          <a:ea typeface="MS PGothic" pitchFamily="34" charset="-128"/>
        </a:defRPr>
      </a:lvl2pPr>
      <a:lvl3pPr algn="l" rtl="0" eaLnBrk="0" fontAlgn="base" hangingPunct="0">
        <a:spcBef>
          <a:spcPct val="0"/>
        </a:spcBef>
        <a:spcAft>
          <a:spcPct val="0"/>
        </a:spcAft>
        <a:defRPr sz="7200" b="1">
          <a:solidFill>
            <a:schemeClr val="bg1"/>
          </a:solidFill>
          <a:latin typeface="Calibri" pitchFamily="34" charset="0"/>
          <a:ea typeface="MS PGothic" pitchFamily="34" charset="-128"/>
        </a:defRPr>
      </a:lvl3pPr>
      <a:lvl4pPr algn="l" rtl="0" eaLnBrk="0" fontAlgn="base" hangingPunct="0">
        <a:spcBef>
          <a:spcPct val="0"/>
        </a:spcBef>
        <a:spcAft>
          <a:spcPct val="0"/>
        </a:spcAft>
        <a:defRPr sz="7200" b="1">
          <a:solidFill>
            <a:schemeClr val="bg1"/>
          </a:solidFill>
          <a:latin typeface="Calibri" pitchFamily="34" charset="0"/>
          <a:ea typeface="MS PGothic" pitchFamily="34" charset="-128"/>
        </a:defRPr>
      </a:lvl4pPr>
      <a:lvl5pPr algn="l" rtl="0" eaLnBrk="0" fontAlgn="base" hangingPunct="0">
        <a:spcBef>
          <a:spcPct val="0"/>
        </a:spcBef>
        <a:spcAft>
          <a:spcPct val="0"/>
        </a:spcAft>
        <a:defRPr sz="7200" b="1">
          <a:solidFill>
            <a:schemeClr val="bg1"/>
          </a:solidFill>
          <a:latin typeface="Calibri" pitchFamily="34" charset="0"/>
          <a:ea typeface="MS PGothic" pitchFamily="34" charset="-128"/>
        </a:defRPr>
      </a:lvl5pPr>
      <a:lvl6pPr marL="457200" algn="l" rtl="0" fontAlgn="base">
        <a:spcBef>
          <a:spcPct val="0"/>
        </a:spcBef>
        <a:spcAft>
          <a:spcPct val="0"/>
        </a:spcAft>
        <a:defRPr sz="7200" b="1">
          <a:solidFill>
            <a:schemeClr val="bg1"/>
          </a:solidFill>
          <a:latin typeface="Calibri" pitchFamily="34" charset="0"/>
          <a:ea typeface="MS PGothic" pitchFamily="34" charset="-128"/>
        </a:defRPr>
      </a:lvl6pPr>
      <a:lvl7pPr marL="914400" algn="l" rtl="0" fontAlgn="base">
        <a:spcBef>
          <a:spcPct val="0"/>
        </a:spcBef>
        <a:spcAft>
          <a:spcPct val="0"/>
        </a:spcAft>
        <a:defRPr sz="7200" b="1">
          <a:solidFill>
            <a:schemeClr val="bg1"/>
          </a:solidFill>
          <a:latin typeface="Calibri" pitchFamily="34" charset="0"/>
          <a:ea typeface="MS PGothic" pitchFamily="34" charset="-128"/>
        </a:defRPr>
      </a:lvl7pPr>
      <a:lvl8pPr marL="1371600" algn="l" rtl="0" fontAlgn="base">
        <a:spcBef>
          <a:spcPct val="0"/>
        </a:spcBef>
        <a:spcAft>
          <a:spcPct val="0"/>
        </a:spcAft>
        <a:defRPr sz="7200" b="1">
          <a:solidFill>
            <a:schemeClr val="bg1"/>
          </a:solidFill>
          <a:latin typeface="Calibri" pitchFamily="34" charset="0"/>
          <a:ea typeface="MS PGothic" pitchFamily="34" charset="-128"/>
        </a:defRPr>
      </a:lvl8pPr>
      <a:lvl9pPr marL="1828800" algn="l" rtl="0" fontAlgn="base">
        <a:spcBef>
          <a:spcPct val="0"/>
        </a:spcBef>
        <a:spcAft>
          <a:spcPct val="0"/>
        </a:spcAft>
        <a:defRPr sz="7200" b="1">
          <a:solidFill>
            <a:schemeClr val="bg1"/>
          </a:solidFill>
          <a:latin typeface="Calibri" pitchFamily="34" charset="0"/>
          <a:ea typeface="MS PGothic" pitchFamily="34" charset="-128"/>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2"/>
          </a:solidFill>
          <a:latin typeface="+mn-lt"/>
          <a:ea typeface="MS Mincho" pitchFamily="49" charset="-128"/>
          <a:cs typeface="+mn-cs"/>
        </a:defRPr>
      </a:lvl1pPr>
      <a:lvl2pPr marL="742950" indent="-285750" algn="l" rtl="0" eaLnBrk="0" fontAlgn="base" hangingPunct="0">
        <a:spcBef>
          <a:spcPct val="20000"/>
        </a:spcBef>
        <a:spcAft>
          <a:spcPct val="0"/>
        </a:spcAft>
        <a:buFont typeface="Arial" pitchFamily="34" charset="0"/>
        <a:buChar char="˃"/>
        <a:defRPr kern="1200">
          <a:solidFill>
            <a:schemeClr val="tx1"/>
          </a:solidFill>
          <a:latin typeface="+mn-lt"/>
          <a:ea typeface="MS Mincho" pitchFamily="49" charset="-128"/>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S Mincho" pitchFamily="49" charset="-128"/>
          <a:cs typeface="+mn-cs"/>
        </a:defRPr>
      </a:lvl3pPr>
      <a:lvl4pPr marL="1600200" indent="-228600" algn="l" rtl="0" eaLnBrk="0" fontAlgn="base" hangingPunct="0">
        <a:spcBef>
          <a:spcPct val="20000"/>
        </a:spcBef>
        <a:spcAft>
          <a:spcPct val="0"/>
        </a:spcAft>
        <a:buFont typeface="Arial" pitchFamily="34" charset="0"/>
        <a:buChar char="–"/>
        <a:defRPr kern="1200">
          <a:solidFill>
            <a:schemeClr val="tx1"/>
          </a:solidFill>
          <a:latin typeface="+mn-lt"/>
          <a:ea typeface="MS Mincho" pitchFamily="49" charset="-128"/>
          <a:cs typeface="+mn-cs"/>
        </a:defRPr>
      </a:lvl4pPr>
      <a:lvl5pPr marL="2057400" indent="-228600" algn="l" rtl="0" eaLnBrk="0" fontAlgn="base" hangingPunct="0">
        <a:spcBef>
          <a:spcPct val="20000"/>
        </a:spcBef>
        <a:spcAft>
          <a:spcPct val="0"/>
        </a:spcAft>
        <a:buFont typeface="Arial" pitchFamily="34" charset="0"/>
        <a:buChar char="»"/>
        <a:defRPr kern="1200">
          <a:solidFill>
            <a:schemeClr val="tx1"/>
          </a:solidFill>
          <a:latin typeface="+mn-lt"/>
          <a:ea typeface="MS Mincho" pitchFamily="49" charset="-128"/>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innerShdw blurRad="63500" dist="50800" dir="18900000">
                  <a:prstClr val="black">
                    <a:alpha val="50000"/>
                  </a:prstClr>
                </a:innerShdw>
              </a:effectLst>
              <a:uLnTx/>
              <a:uFillTx/>
              <a:latin typeface="Calibri"/>
              <a:ea typeface="+mn-ea"/>
              <a:cs typeface="+mn-cs"/>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innerShdw blurRad="63500" dist="50800" dir="18900000">
                  <a:prstClr val="black">
                    <a:alpha val="50000"/>
                  </a:prstClr>
                </a:innerShdw>
              </a:effectLst>
              <a:uLnTx/>
              <a:uFillTx/>
              <a:latin typeface="Calibri"/>
              <a:ea typeface="+mn-ea"/>
              <a:cs typeface="+mn-cs"/>
            </a:endParaRPr>
          </a:p>
        </p:txBody>
      </p:sp>
      <p:sp>
        <p:nvSpPr>
          <p:cNvPr id="2" name="Title Placeholder 1"/>
          <p:cNvSpPr>
            <a:spLocks noGrp="1"/>
          </p:cNvSpPr>
          <p:nvPr>
            <p:ph type="title"/>
          </p:nvPr>
        </p:nvSpPr>
        <p:spPr>
          <a:xfrm>
            <a:off x="638629" y="2"/>
            <a:ext cx="8011885" cy="957943"/>
          </a:xfrm>
          <a:prstGeom prst="rect">
            <a:avLst/>
          </a:prstGeom>
        </p:spPr>
        <p:txBody>
          <a:bodyPr vert="horz" lIns="91440" tIns="45720" rIns="91440" bIns="45720" rtlCol="0" anchor="b">
            <a:noAutofit/>
          </a:bodyPr>
          <a:lstStyle/>
          <a:p>
            <a:endParaRPr lang="en-US" dirty="0"/>
          </a:p>
        </p:txBody>
      </p:sp>
      <p:sp>
        <p:nvSpPr>
          <p:cNvPr id="3081" name="Text Placeholder 2"/>
          <p:cNvSpPr>
            <a:spLocks noGrp="1"/>
          </p:cNvSpPr>
          <p:nvPr>
            <p:ph type="body" idx="1"/>
          </p:nvPr>
        </p:nvSpPr>
        <p:spPr bwMode="auto">
          <a:xfrm>
            <a:off x="638630" y="1320800"/>
            <a:ext cx="8026399" cy="505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1258888" y="6553200"/>
            <a:ext cx="7162800" cy="228600"/>
          </a:xfrm>
          <a:prstGeom prst="rect">
            <a:avLst/>
          </a:prstGeom>
        </p:spPr>
        <p:txBody>
          <a:bodyPr vert="horz" lIns="91440" tIns="45720" rIns="91440" bIns="45720" rtlCol="0" anchor="ctr"/>
          <a:lstStyle>
            <a:lvl1pPr algn="l">
              <a:defRPr sz="900">
                <a:solidFill>
                  <a:schemeClr val="tx1">
                    <a:lumMod val="60000"/>
                    <a:lumOff val="4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srgbClr val="4D5B6B">
                  <a:lumMod val="60000"/>
                  <a:lumOff val="40000"/>
                </a:srgbClr>
              </a:solidFill>
              <a:effectLst/>
              <a:uLnTx/>
              <a:uFillTx/>
              <a:latin typeface="Calibri"/>
              <a:ea typeface="宋体"/>
              <a:cs typeface="+mn-cs"/>
            </a:endParaRPr>
          </a:p>
        </p:txBody>
      </p:sp>
      <p:sp>
        <p:nvSpPr>
          <p:cNvPr id="6" name="Slide Number Placeholder 5"/>
          <p:cNvSpPr>
            <a:spLocks noGrp="1"/>
          </p:cNvSpPr>
          <p:nvPr>
            <p:ph type="sldNum" sz="quarter" idx="4"/>
          </p:nvPr>
        </p:nvSpPr>
        <p:spPr>
          <a:xfrm>
            <a:off x="8686800" y="5740402"/>
            <a:ext cx="381000" cy="365125"/>
          </a:xfrm>
          <a:prstGeom prst="rect">
            <a:avLst/>
          </a:prstGeom>
        </p:spPr>
        <p:txBody>
          <a:bodyPr vert="horz" lIns="91440" tIns="45720" rIns="91440" bIns="45720" rtlCol="0" anchor="ctr"/>
          <a:lstStyle>
            <a:lvl1pPr algn="l">
              <a:defRPr sz="900" b="0">
                <a:solidFill>
                  <a:schemeClr val="tx2">
                    <a:lumMod val="60000"/>
                    <a:lumOff val="4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4857D39-F59C-44C5-9DE4-D8DCDF3E5920}" type="slidenum">
              <a:rPr kumimoji="0" lang="zh-CN" altLang="en-US" sz="900" b="0" i="0" u="none" strike="noStrike" kern="1200" cap="none" spc="0" normalizeH="0" baseline="0" noProof="0" smtClean="0">
                <a:ln>
                  <a:noFill/>
                </a:ln>
                <a:solidFill>
                  <a:srgbClr val="675D59">
                    <a:lumMod val="60000"/>
                    <a:lumOff val="40000"/>
                  </a:srgbClr>
                </a:solidFill>
                <a:effectLst/>
                <a:uLnTx/>
                <a:uFillTx/>
                <a:latin typeface="Calibri"/>
                <a:ea typeface="宋体"/>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675D59">
                  <a:lumMod val="60000"/>
                  <a:lumOff val="40000"/>
                </a:srgbClr>
              </a:solidFill>
              <a:effectLst/>
              <a:uLnTx/>
              <a:uFillTx/>
              <a:latin typeface="Calibri"/>
              <a:ea typeface="宋体"/>
              <a:cs typeface="+mn-cs"/>
            </a:endParaRPr>
          </a:p>
        </p:txBody>
      </p:sp>
      <p:sp>
        <p:nvSpPr>
          <p:cNvPr id="16" name="Freeform 5"/>
          <p:cNvSpPr>
            <a:spLocks/>
          </p:cNvSpPr>
          <p:nvPr/>
        </p:nvSpPr>
        <p:spPr bwMode="auto">
          <a:xfrm>
            <a:off x="8453439"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D5B6B"/>
              </a:solidFill>
              <a:effectLst/>
              <a:uLnTx/>
              <a:uFillTx/>
              <a:latin typeface="Calibri"/>
              <a:ea typeface="宋体" pitchFamily="2" charset="-122"/>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lIns="91440" tIns="45720" rIns="91440" bIns="45720" rtlCol="0" anchor="ctr"/>
          <a:lstStyle>
            <a:lvl1pPr algn="l">
              <a:defRPr sz="90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4A1ADA-152A-4620-A444-AD20632EE7FD}" type="datetimeFigureOut">
              <a:rPr kumimoji="0" lang="zh-CN" altLang="en-US" sz="900" b="0" i="0" u="none" strike="noStrike" kern="1200" cap="none" spc="0" normalizeH="0" baseline="0" noProof="0" smtClean="0">
                <a:ln>
                  <a:noFill/>
                </a:ln>
                <a:solidFill>
                  <a:srgbClr val="FFFFFF"/>
                </a:solidFill>
                <a:effectLst/>
                <a:uLnTx/>
                <a:uFillTx/>
                <a:latin typeface="Calibri"/>
                <a:ea typeface="宋体"/>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2020/10/6</a:t>
            </a:fld>
            <a:endParaRPr kumimoji="0" lang="zh-CN" altLang="en-US" sz="900" b="0" i="0" u="none" strike="noStrike" kern="1200" cap="none" spc="0" normalizeH="0" baseline="0" noProof="0">
              <a:ln>
                <a:noFill/>
              </a:ln>
              <a:solidFill>
                <a:srgbClr val="FFFFFF"/>
              </a:solidFill>
              <a:effectLst/>
              <a:uLnTx/>
              <a:uFillTx/>
              <a:latin typeface="Calibri"/>
              <a:ea typeface="宋体"/>
              <a:cs typeface="+mn-cs"/>
            </a:endParaRPr>
          </a:p>
        </p:txBody>
      </p:sp>
      <p:cxnSp>
        <p:nvCxnSpPr>
          <p:cNvPr id="11" name="直接连接符 10"/>
          <p:cNvCxnSpPr/>
          <p:nvPr/>
        </p:nvCxnSpPr>
        <p:spPr>
          <a:xfrm>
            <a:off x="638629" y="1103086"/>
            <a:ext cx="8055428"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573164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eaLnBrk="1" fontAlgn="base" hangingPunct="1">
        <a:spcBef>
          <a:spcPct val="0"/>
        </a:spcBef>
        <a:spcAft>
          <a:spcPct val="0"/>
        </a:spcAft>
        <a:defRPr sz="3300" b="1" kern="1200">
          <a:ln w="12700">
            <a:solidFill>
              <a:schemeClr val="tx2"/>
            </a:solidFill>
          </a:ln>
          <a:solidFill>
            <a:schemeClr val="bg1"/>
          </a:solidFill>
          <a:effectLst/>
          <a:latin typeface="+mn-ea"/>
          <a:ea typeface="+mn-ea"/>
          <a:cs typeface="+mj-cs"/>
        </a:defRPr>
      </a:lvl1pPr>
      <a:lvl2pPr algn="l" rtl="0" eaLnBrk="1" fontAlgn="base" hangingPunct="1">
        <a:spcBef>
          <a:spcPct val="0"/>
        </a:spcBef>
        <a:spcAft>
          <a:spcPct val="0"/>
        </a:spcAft>
        <a:defRPr sz="5400" b="1">
          <a:solidFill>
            <a:schemeClr val="bg1"/>
          </a:solidFill>
          <a:latin typeface="Calibri" pitchFamily="34" charset="0"/>
          <a:ea typeface="MS PGothic" pitchFamily="34" charset="-128"/>
        </a:defRPr>
      </a:lvl2pPr>
      <a:lvl3pPr algn="l" rtl="0" eaLnBrk="1" fontAlgn="base" hangingPunct="1">
        <a:spcBef>
          <a:spcPct val="0"/>
        </a:spcBef>
        <a:spcAft>
          <a:spcPct val="0"/>
        </a:spcAft>
        <a:defRPr sz="5400" b="1">
          <a:solidFill>
            <a:schemeClr val="bg1"/>
          </a:solidFill>
          <a:latin typeface="Calibri" pitchFamily="34" charset="0"/>
          <a:ea typeface="MS PGothic" pitchFamily="34" charset="-128"/>
        </a:defRPr>
      </a:lvl3pPr>
      <a:lvl4pPr algn="l" rtl="0" eaLnBrk="1" fontAlgn="base" hangingPunct="1">
        <a:spcBef>
          <a:spcPct val="0"/>
        </a:spcBef>
        <a:spcAft>
          <a:spcPct val="0"/>
        </a:spcAft>
        <a:defRPr sz="5400" b="1">
          <a:solidFill>
            <a:schemeClr val="bg1"/>
          </a:solidFill>
          <a:latin typeface="Calibri" pitchFamily="34" charset="0"/>
          <a:ea typeface="MS PGothic" pitchFamily="34" charset="-128"/>
        </a:defRPr>
      </a:lvl4pPr>
      <a:lvl5pPr algn="l" rtl="0" eaLnBrk="1" fontAlgn="base" hangingPunct="1">
        <a:spcBef>
          <a:spcPct val="0"/>
        </a:spcBef>
        <a:spcAft>
          <a:spcPct val="0"/>
        </a:spcAft>
        <a:defRPr sz="5400" b="1">
          <a:solidFill>
            <a:schemeClr val="bg1"/>
          </a:solidFill>
          <a:latin typeface="Calibri" pitchFamily="34" charset="0"/>
          <a:ea typeface="MS PGothic" pitchFamily="34" charset="-128"/>
        </a:defRPr>
      </a:lvl5pPr>
      <a:lvl6pPr marL="342900" algn="l" rtl="0" eaLnBrk="1" fontAlgn="base" hangingPunct="1">
        <a:spcBef>
          <a:spcPct val="0"/>
        </a:spcBef>
        <a:spcAft>
          <a:spcPct val="0"/>
        </a:spcAft>
        <a:defRPr sz="5400" b="1">
          <a:solidFill>
            <a:schemeClr val="bg1"/>
          </a:solidFill>
          <a:latin typeface="Calibri" pitchFamily="34" charset="0"/>
          <a:ea typeface="MS PGothic" pitchFamily="34" charset="-128"/>
        </a:defRPr>
      </a:lvl6pPr>
      <a:lvl7pPr marL="685800" algn="l" rtl="0" eaLnBrk="1" fontAlgn="base" hangingPunct="1">
        <a:spcBef>
          <a:spcPct val="0"/>
        </a:spcBef>
        <a:spcAft>
          <a:spcPct val="0"/>
        </a:spcAft>
        <a:defRPr sz="5400" b="1">
          <a:solidFill>
            <a:schemeClr val="bg1"/>
          </a:solidFill>
          <a:latin typeface="Calibri" pitchFamily="34" charset="0"/>
          <a:ea typeface="MS PGothic" pitchFamily="34" charset="-128"/>
        </a:defRPr>
      </a:lvl7pPr>
      <a:lvl8pPr marL="1028700" algn="l" rtl="0" eaLnBrk="1" fontAlgn="base" hangingPunct="1">
        <a:spcBef>
          <a:spcPct val="0"/>
        </a:spcBef>
        <a:spcAft>
          <a:spcPct val="0"/>
        </a:spcAft>
        <a:defRPr sz="5400" b="1">
          <a:solidFill>
            <a:schemeClr val="bg1"/>
          </a:solidFill>
          <a:latin typeface="Calibri" pitchFamily="34" charset="0"/>
          <a:ea typeface="MS PGothic" pitchFamily="34" charset="-128"/>
        </a:defRPr>
      </a:lvl8pPr>
      <a:lvl9pPr marL="1371600" algn="l" rtl="0" eaLnBrk="1" fontAlgn="base" hangingPunct="1">
        <a:spcBef>
          <a:spcPct val="0"/>
        </a:spcBef>
        <a:spcAft>
          <a:spcPct val="0"/>
        </a:spcAft>
        <a:defRPr sz="5400" b="1">
          <a:solidFill>
            <a:schemeClr val="bg1"/>
          </a:solidFill>
          <a:latin typeface="Calibri" pitchFamily="34" charset="0"/>
          <a:ea typeface="MS PGothic" pitchFamily="34" charset="-128"/>
        </a:defRPr>
      </a:lvl9pPr>
    </p:titleStyle>
    <p:body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1" Type="http://schemas.openxmlformats.org/officeDocument/2006/relationships/hyperlink" Target="http://www.eecs.berkeley.edu/Research/Projects/CS/vision/grouping/BSR/BSR_bsds500.tgz" TargetMode="External"/><Relationship Id="rId12" Type="http://schemas.openxmlformats.org/officeDocument/2006/relationships/hyperlink" Target="http://www.ifp.illinois.edu/~jyang29/codes/ScSR.rar" TargetMode="External"/><Relationship Id="rId13" Type="http://schemas.openxmlformats.org/officeDocument/2006/relationships/hyperlink" Target="https://data.vision.ee.ethz.ch/cvl/DIV2K/" TargetMode="External"/><Relationship Id="rId14" Type="http://schemas.openxmlformats.org/officeDocument/2006/relationships/hyperlink" Target="http://cv.snu.ac.kr/research/EDSR/Flickr2K.tar" TargetMode="External"/><Relationship Id="rId15" Type="http://schemas.openxmlformats.org/officeDocument/2006/relationships/hyperlink" Target="https://competitions.codalab.org/competitions/21439#participate" TargetMode="External"/><Relationship Id="rId16" Type="http://schemas.openxmlformats.org/officeDocument/2006/relationships/hyperlink" Target="https://arxiv.org/pdf/2007.12142.pdf" TargetMode="External"/><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hyperlink" Target="https://uofi.box.com/shared/static/kfahv87nfe8ax910l85dksyl2q212voc.zip" TargetMode="External"/><Relationship Id="rId4" Type="http://schemas.openxmlformats.org/officeDocument/2006/relationships/hyperlink" Target="https://github.com/jbhuang0604/SelfExSR" TargetMode="External"/><Relationship Id="rId5" Type="http://schemas.openxmlformats.org/officeDocument/2006/relationships/hyperlink" Target="https://uofi.box.com/shared/static/igsnfieh4lz68l926l8xbklwsnnk8we9.zip" TargetMode="External"/><Relationship Id="rId6" Type="http://schemas.openxmlformats.org/officeDocument/2006/relationships/hyperlink" Target="https://uofi.box.com/shared/static/qgctsplb8txrksm9to9x01zfa4m61ngq.zip" TargetMode="External"/><Relationship Id="rId7" Type="http://schemas.openxmlformats.org/officeDocument/2006/relationships/hyperlink" Target="https://uofi.box.com/shared/static/65upg43jjd0a4cwsiqgl6o6ixube6klm.zip" TargetMode="External"/><Relationship Id="rId8" Type="http://schemas.openxmlformats.org/officeDocument/2006/relationships/hyperlink" Target="http://www.manga109.org/ja/index.html" TargetMode="External"/><Relationship Id="rId9" Type="http://schemas.openxmlformats.org/officeDocument/2006/relationships/hyperlink" Target="https://uofi.box.com/shared/static/rirohj4773jl7ef752r330rtqw23djt8.zip" TargetMode="External"/><Relationship Id="rId10" Type="http://schemas.openxmlformats.org/officeDocument/2006/relationships/hyperlink" Target="https://www2.eecs.berkeley.edu/Research/Projects/CS/vision/grouping/segbench/BSDS300-images.tgz"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hyperlink" Target="https://ceciliavision.github.io/project-pages/project-zoom.html" TargetMode="External"/><Relationship Id="rId12" Type="http://schemas.openxmlformats.org/officeDocument/2006/relationships/hyperlink" Target="https://arxiv.org/pdf/2003.05961.pdf" TargetMode="External"/><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hyperlink" Target="https://ece.uwaterloo.ca/~k29ma/exploration/" TargetMode="External"/><Relationship Id="rId4" Type="http://schemas.openxmlformats.org/officeDocument/2006/relationships/hyperlink" Target="https://people.csail.mit.edu/celiu/CVPR2011/videoSR.zip" TargetMode="External"/><Relationship Id="rId5" Type="http://schemas.openxmlformats.org/officeDocument/2006/relationships/hyperlink" Target="http://mcl.usc.edu/mcl-v-database/" TargetMode="External"/><Relationship Id="rId6" Type="http://schemas.openxmlformats.org/officeDocument/2006/relationships/hyperlink" Target="https://github.com/SeungjunNah/DeepDeblur_release" TargetMode="External"/><Relationship Id="rId7" Type="http://schemas.openxmlformats.org/officeDocument/2006/relationships/hyperlink" Target="http://mmlab.ie.cuhk.edu.hk/projects/CelebA.html" TargetMode="External"/><Relationship Id="rId8" Type="http://schemas.openxmlformats.org/officeDocument/2006/relationships/hyperlink" Target="http://sintel.is.tue.mpg.de/downloads" TargetMode="External"/><Relationship Id="rId9" Type="http://schemas.openxmlformats.org/officeDocument/2006/relationships/hyperlink" Target="https://lmb.informatik.uni-freiburg.de/resources/datasets/FlyingChairs.en.html#flyingchairs" TargetMode="External"/><Relationship Id="rId10" Type="http://schemas.openxmlformats.org/officeDocument/2006/relationships/hyperlink" Target="http://toflow.csail.mit.edu/"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jantic/DeOldify" TargetMode="External"/><Relationship Id="rId4" Type="http://schemas.openxmlformats.org/officeDocument/2006/relationships/image" Target="../media/image38.tiff"/><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dongheehand/MemoPainter-PyTorch" TargetMode="External"/><Relationship Id="rId4" Type="http://schemas.openxmlformats.org/officeDocument/2006/relationships/hyperlink" Target="https://github.com/ericsujw/InstColorization" TargetMode="External"/><Relationship Id="rId5" Type="http://schemas.openxmlformats.org/officeDocument/2006/relationships/hyperlink" Target="https://github.com/orashi/AlacGAN" TargetMode="External"/><Relationship Id="rId6" Type="http://schemas.openxmlformats.org/officeDocument/2006/relationships/hyperlink" Target="https://github.com/xuzhongyou/Colorization" TargetMode="External"/><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hyperlink" Target="https://www.lomography.com/" TargetMode="External"/><Relationship Id="rId6" Type="http://schemas.openxmlformats.org/officeDocument/2006/relationships/hyperlink" Target="https://en.wikipedia.org/wiki/Lomography" TargetMode="External"/><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ctrTitle"/>
          </p:nvPr>
        </p:nvSpPr>
        <p:spPr>
          <a:xfrm>
            <a:off x="0" y="2043113"/>
            <a:ext cx="9144000" cy="863600"/>
          </a:xfrm>
          <a:noFill/>
        </p:spPr>
        <p:txBody>
          <a:bodyPr>
            <a:noAutofit/>
          </a:bodyPr>
          <a:lstStyle/>
          <a:p>
            <a:pPr algn="ctr" eaLnBrk="1" fontAlgn="auto" hangingPunct="1">
              <a:spcAft>
                <a:spcPts val="0"/>
              </a:spcAft>
              <a:defRPr/>
            </a:pPr>
            <a:r>
              <a:rPr lang="zh-CN" altLang="en-US" sz="6000" b="0" dirty="0">
                <a:solidFill>
                  <a:schemeClr val="accent1"/>
                </a:solidFill>
                <a:latin typeface="微软雅黑" panose="020B0503020204020204" pitchFamily="34" charset="-122"/>
                <a:ea typeface="微软雅黑" panose="020B0503020204020204" pitchFamily="34" charset="-122"/>
              </a:rPr>
              <a:t>数字图像处理作业</a:t>
            </a:r>
          </a:p>
        </p:txBody>
      </p:sp>
      <p:sp>
        <p:nvSpPr>
          <p:cNvPr id="749574" name="Rectangle 6"/>
          <p:cNvSpPr>
            <a:spLocks noChangeArrowheads="1"/>
          </p:cNvSpPr>
          <p:nvPr/>
        </p:nvSpPr>
        <p:spPr bwMode="auto">
          <a:xfrm>
            <a:off x="777923" y="4677991"/>
            <a:ext cx="7663086" cy="658813"/>
          </a:xfrm>
          <a:prstGeom prst="rect">
            <a:avLst/>
          </a:prstGeom>
          <a:noFill/>
          <a:ln w="9525">
            <a:noFill/>
            <a:miter lim="800000"/>
            <a:headEnd/>
            <a:tailEnd/>
          </a:ln>
          <a:effectLst/>
        </p:spPr>
        <p:txBody>
          <a:bodyPr lIns="92075" tIns="46038" rIns="92075" bIns="46038" anchor="ctr"/>
          <a:lstStyle/>
          <a:p>
            <a:pPr algn="ctr">
              <a:spcBef>
                <a:spcPct val="30000"/>
              </a:spcBef>
              <a:defRPr/>
            </a:pPr>
            <a:r>
              <a:rPr lang="zh-CN" altLang="en-US" sz="2400" b="0" dirty="0">
                <a:solidFill>
                  <a:srgbClr val="000000"/>
                </a:solidFill>
                <a:latin typeface="微软雅黑" panose="020B0503020204020204" pitchFamily="34" charset="-122"/>
                <a:ea typeface="微软雅黑" panose="020B0503020204020204" pitchFamily="34" charset="-122"/>
              </a:rPr>
              <a:t>教师：陈   莉</a:t>
            </a:r>
            <a:endParaRPr lang="en-US" altLang="zh-CN" sz="2400" b="0" dirty="0">
              <a:solidFill>
                <a:srgbClr val="000000"/>
              </a:solidFill>
              <a:latin typeface="微软雅黑" panose="020B0503020204020204" pitchFamily="34" charset="-122"/>
              <a:ea typeface="微软雅黑" panose="020B0503020204020204" pitchFamily="34" charset="-122"/>
            </a:endParaRPr>
          </a:p>
          <a:p>
            <a:pPr algn="ctr">
              <a:spcBef>
                <a:spcPct val="30000"/>
              </a:spcBef>
              <a:defRPr/>
            </a:pPr>
            <a:r>
              <a:rPr lang="zh-CN" altLang="en-US" sz="2400" b="0" dirty="0">
                <a:solidFill>
                  <a:srgbClr val="000000"/>
                </a:solidFill>
                <a:latin typeface="微软雅黑" panose="020B0503020204020204" pitchFamily="34" charset="-122"/>
                <a:ea typeface="微软雅黑" panose="020B0503020204020204" pitchFamily="34" charset="-122"/>
              </a:rPr>
              <a:t>助教：张雨蒙</a:t>
            </a:r>
          </a:p>
          <a:p>
            <a:pPr algn="ctr">
              <a:spcBef>
                <a:spcPct val="30000"/>
              </a:spcBef>
              <a:defRPr/>
            </a:pPr>
            <a:r>
              <a:rPr lang="zh-CN" altLang="en-US" sz="2000" b="0" dirty="0">
                <a:solidFill>
                  <a:srgbClr val="000000"/>
                </a:solidFill>
                <a:latin typeface="微软雅黑" panose="020B0503020204020204" pitchFamily="34" charset="-122"/>
                <a:ea typeface="微软雅黑" panose="020B0503020204020204" pitchFamily="34" charset="-122"/>
              </a:rPr>
              <a:t>清华大学软件学院</a:t>
            </a:r>
            <a:endParaRPr lang="en-US" altLang="zh-CN" sz="2000" b="0" dirty="0">
              <a:solidFill>
                <a:srgbClr val="000000"/>
              </a:solidFill>
              <a:latin typeface="微软雅黑" panose="020B0503020204020204" pitchFamily="34" charset="-122"/>
              <a:ea typeface="微软雅黑" panose="020B0503020204020204" pitchFamily="34" charset="-122"/>
            </a:endParaRPr>
          </a:p>
          <a:p>
            <a:pPr algn="ctr">
              <a:spcBef>
                <a:spcPct val="30000"/>
              </a:spcBef>
              <a:defRPr/>
            </a:pPr>
            <a:r>
              <a:rPr lang="en-US" altLang="zh-CN" sz="2000" b="0" dirty="0">
                <a:solidFill>
                  <a:srgbClr val="000000"/>
                </a:solidFill>
                <a:latin typeface="微软雅黑" panose="020B0503020204020204" pitchFamily="34" charset="-122"/>
                <a:ea typeface="微软雅黑" panose="020B0503020204020204" pitchFamily="34" charset="-122"/>
              </a:rPr>
              <a:t> 2020</a:t>
            </a:r>
            <a:r>
              <a:rPr lang="zh-CN" altLang="en-US" sz="2000" b="0" dirty="0" smtClean="0">
                <a:solidFill>
                  <a:srgbClr val="000000"/>
                </a:solidFill>
                <a:latin typeface="微软雅黑" panose="020B0503020204020204" pitchFamily="34" charset="-122"/>
                <a:ea typeface="微软雅黑" panose="020B0503020204020204" pitchFamily="34" charset="-122"/>
              </a:rPr>
              <a:t>年</a:t>
            </a:r>
            <a:r>
              <a:rPr lang="en-US" altLang="zh-CN" sz="2000" dirty="0" smtClean="0">
                <a:solidFill>
                  <a:srgbClr val="000000"/>
                </a:solidFill>
                <a:latin typeface="微软雅黑" panose="020B0503020204020204" pitchFamily="34" charset="-122"/>
                <a:ea typeface="微软雅黑" panose="020B0503020204020204" pitchFamily="34" charset="-122"/>
              </a:rPr>
              <a:t>10</a:t>
            </a:r>
            <a:r>
              <a:rPr lang="zh-CN" altLang="en-US" sz="2000" b="0" dirty="0" smtClean="0">
                <a:solidFill>
                  <a:srgbClr val="000000"/>
                </a:solidFill>
                <a:latin typeface="微软雅黑" panose="020B0503020204020204" pitchFamily="34" charset="-122"/>
                <a:ea typeface="微软雅黑" panose="020B0503020204020204" pitchFamily="34" charset="-122"/>
              </a:rPr>
              <a:t>月</a:t>
            </a:r>
            <a:r>
              <a:rPr lang="en-US" altLang="zh-CN" sz="2000" b="0" smtClean="0">
                <a:solidFill>
                  <a:srgbClr val="000000"/>
                </a:solidFill>
                <a:latin typeface="微软雅黑" panose="020B0503020204020204" pitchFamily="34" charset="-122"/>
                <a:ea typeface="微软雅黑" panose="020B0503020204020204" pitchFamily="34" charset="-122"/>
              </a:rPr>
              <a:t>0</a:t>
            </a:r>
            <a:r>
              <a:rPr lang="en-US" altLang="zh-CN" sz="2000" smtClean="0">
                <a:solidFill>
                  <a:srgbClr val="000000"/>
                </a:solidFill>
                <a:latin typeface="微软雅黑" panose="020B0503020204020204" pitchFamily="34" charset="-122"/>
                <a:ea typeface="微软雅黑" panose="020B0503020204020204" pitchFamily="34" charset="-122"/>
              </a:rPr>
              <a:t>6</a:t>
            </a:r>
            <a:r>
              <a:rPr lang="zh-CN" altLang="en-US" sz="2000" b="0" dirty="0" smtClean="0">
                <a:solidFill>
                  <a:srgbClr val="000000"/>
                </a:solidFill>
                <a:latin typeface="微软雅黑" panose="020B0503020204020204" pitchFamily="34" charset="-122"/>
                <a:ea typeface="微软雅黑" panose="020B0503020204020204" pitchFamily="34" charset="-122"/>
              </a:rPr>
              <a:t>日</a:t>
            </a:r>
            <a:endParaRPr lang="zh-CN" altLang="en-US" sz="2000" b="0" dirty="0">
              <a:solidFill>
                <a:srgbClr val="000000"/>
              </a:solidFill>
              <a:latin typeface="微软雅黑" panose="020B0503020204020204" pitchFamily="34" charset="-122"/>
              <a:ea typeface="微软雅黑" panose="020B0503020204020204" pitchFamily="34" charset="-122"/>
            </a:endParaRPr>
          </a:p>
          <a:p>
            <a:pPr algn="ctr">
              <a:defRPr/>
            </a:pPr>
            <a:endParaRPr lang="zh-CN" altLang="en-US" sz="2400" b="0" dirty="0">
              <a:solidFill>
                <a:schemeClr val="bg1"/>
              </a:solidFill>
              <a:effectLst>
                <a:outerShdw blurRad="38100" dist="38100" dir="2700000" algn="tl">
                  <a:srgbClr val="000000"/>
                </a:outerShdw>
              </a:effectLst>
            </a:endParaRPr>
          </a:p>
          <a:p>
            <a:pPr algn="ctr">
              <a:defRPr/>
            </a:pPr>
            <a:endParaRPr lang="zh-CN" altLang="en-US" sz="3200" i="1" dirty="0">
              <a:solidFill>
                <a:schemeClr val="accent1"/>
              </a:solidFill>
              <a:effectLst>
                <a:outerShdw blurRad="38100" dist="38100" dir="2700000" algn="tl">
                  <a:srgbClr val="000000"/>
                </a:outerShdw>
              </a:effectLst>
              <a:latin typeface="Times New Roman" pitchFamily="18" charset="0"/>
              <a:ea typeface="MS Gothic" pitchFamily="49" charset="-128"/>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大作业简介</a:t>
            </a:r>
          </a:p>
        </p:txBody>
      </p:sp>
      <p:sp>
        <p:nvSpPr>
          <p:cNvPr id="3" name="内容占位符 2"/>
          <p:cNvSpPr>
            <a:spLocks noGrp="1"/>
          </p:cNvSpPr>
          <p:nvPr>
            <p:ph idx="1"/>
          </p:nvPr>
        </p:nvSpPr>
        <p:spPr>
          <a:xfrm>
            <a:off x="440946" y="1170054"/>
            <a:ext cx="8392733" cy="5214257"/>
          </a:xfrm>
        </p:spPr>
        <p:txBody>
          <a:bodyPr>
            <a:normAutofit/>
          </a:bodyPr>
          <a:lstStyle/>
          <a:p>
            <a:r>
              <a:rPr lang="zh-CN" altLang="en-US" dirty="0"/>
              <a:t>本课堂给出的八个推荐选题</a:t>
            </a:r>
            <a:endParaRPr lang="en-US" altLang="zh-CN" dirty="0"/>
          </a:p>
          <a:p>
            <a:r>
              <a:rPr lang="zh-CN" altLang="en-US" dirty="0"/>
              <a:t>推荐选题：</a:t>
            </a:r>
            <a:r>
              <a:rPr lang="en-US" altLang="zh-CN" dirty="0"/>
              <a:t>1)</a:t>
            </a:r>
            <a:r>
              <a:rPr lang="zh-CN" altLang="en-US" dirty="0"/>
              <a:t>人脸美化  </a:t>
            </a:r>
            <a:r>
              <a:rPr lang="en-US" altLang="zh-CN" dirty="0"/>
              <a:t>2)</a:t>
            </a:r>
            <a:r>
              <a:rPr lang="zh-CN" altLang="en-US" dirty="0"/>
              <a:t>去模糊  </a:t>
            </a:r>
            <a:r>
              <a:rPr lang="en-US" altLang="zh-CN" dirty="0"/>
              <a:t>3)</a:t>
            </a:r>
            <a:r>
              <a:rPr lang="zh-CN" altLang="en-US" dirty="0"/>
              <a:t>去雾</a:t>
            </a:r>
            <a:r>
              <a:rPr lang="en-US" altLang="zh-CN" dirty="0"/>
              <a:t> 4)</a:t>
            </a:r>
            <a:r>
              <a:rPr lang="zh-CN" altLang="en-US" dirty="0"/>
              <a:t>图像增强 </a:t>
            </a:r>
            <a:r>
              <a:rPr lang="en-US" altLang="zh-CN" dirty="0"/>
              <a:t>5)</a:t>
            </a:r>
            <a:r>
              <a:rPr lang="zh-CN" altLang="en-US" dirty="0"/>
              <a:t>风格迁移</a:t>
            </a:r>
            <a:r>
              <a:rPr lang="en-US" altLang="zh-CN" dirty="0"/>
              <a:t> 6)</a:t>
            </a:r>
            <a:r>
              <a:rPr lang="zh-CN" altLang="en-US" dirty="0"/>
              <a:t>人像抠图</a:t>
            </a:r>
            <a:r>
              <a:rPr lang="en-US" altLang="zh-CN" dirty="0"/>
              <a:t> 7) </a:t>
            </a:r>
            <a:r>
              <a:rPr lang="zh-CN" altLang="en-US" dirty="0"/>
              <a:t>超分辨率 </a:t>
            </a:r>
            <a:r>
              <a:rPr lang="en-US" altLang="zh-CN" dirty="0"/>
              <a:t>8)</a:t>
            </a:r>
            <a:r>
              <a:rPr lang="zh-CN" altLang="en-US" dirty="0"/>
              <a:t>图像着色 </a:t>
            </a:r>
            <a:endParaRPr lang="en-US" altLang="zh-CN" dirty="0"/>
          </a:p>
          <a:p>
            <a:r>
              <a:rPr lang="zh-CN" altLang="en-US" dirty="0"/>
              <a:t>允许自主选题，要求提前和助教确认</a:t>
            </a:r>
            <a:endParaRPr lang="en-US" altLang="zh-CN" dirty="0"/>
          </a:p>
          <a:p>
            <a:pPr lvl="1"/>
            <a:r>
              <a:rPr lang="zh-CN" altLang="en-US" dirty="0"/>
              <a:t>原则上自主选题要求和图像处理相关，且难度和推荐选题相当</a:t>
            </a:r>
          </a:p>
          <a:p>
            <a:r>
              <a:rPr lang="zh-CN" altLang="en-US" dirty="0"/>
              <a:t>组队完成，每组不超过</a:t>
            </a:r>
            <a:r>
              <a:rPr lang="en-US" altLang="zh-CN" b="1" dirty="0"/>
              <a:t>3</a:t>
            </a:r>
            <a:r>
              <a:rPr lang="zh-CN" altLang="en-US" dirty="0"/>
              <a:t>人</a:t>
            </a:r>
            <a:endParaRPr lang="en-US" altLang="zh-CN" dirty="0"/>
          </a:p>
          <a:p>
            <a:r>
              <a:rPr lang="zh-CN" altLang="en-US" dirty="0"/>
              <a:t>各组选题</a:t>
            </a:r>
            <a:r>
              <a:rPr lang="zh-CN" altLang="en-US" dirty="0">
                <a:solidFill>
                  <a:srgbClr val="FF0000"/>
                </a:solidFill>
              </a:rPr>
              <a:t>不允许重复</a:t>
            </a:r>
            <a:r>
              <a:rPr lang="zh-CN" altLang="en-US" dirty="0"/>
              <a:t>，先选先得。</a:t>
            </a:r>
            <a:endParaRPr lang="en-US" altLang="zh-CN" dirty="0"/>
          </a:p>
          <a:p>
            <a:endParaRPr lang="en-US" altLang="zh-CN" sz="2000" dirty="0"/>
          </a:p>
          <a:p>
            <a:endParaRPr lang="en-US" altLang="zh-CN" sz="2000" dirty="0"/>
          </a:p>
          <a:p>
            <a:endParaRPr lang="en-US" altLang="zh-CN" dirty="0"/>
          </a:p>
          <a:p>
            <a:pPr lvl="1"/>
            <a:endParaRPr lang="en-US" altLang="zh-CN" dirty="0"/>
          </a:p>
        </p:txBody>
      </p:sp>
    </p:spTree>
    <p:extLst>
      <p:ext uri="{BB962C8B-B14F-4D97-AF65-F5344CB8AC3E}">
        <p14:creationId xmlns:p14="http://schemas.microsoft.com/office/powerpoint/2010/main" val="508973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大作业 </a:t>
            </a:r>
            <a:r>
              <a:rPr lang="en-US" altLang="zh-CN" dirty="0"/>
              <a:t>(</a:t>
            </a:r>
            <a:r>
              <a:rPr lang="zh-CN" altLang="en-US" dirty="0"/>
              <a:t>选题一</a:t>
            </a:r>
            <a:r>
              <a:rPr lang="en-US" altLang="zh-CN" dirty="0"/>
              <a:t>: </a:t>
            </a:r>
            <a:r>
              <a:rPr lang="zh-CN" altLang="en-US" dirty="0"/>
              <a:t>人脸美化相关</a:t>
            </a:r>
            <a:r>
              <a:rPr lang="en-US" altLang="zh-CN" dirty="0"/>
              <a:t>)</a:t>
            </a:r>
            <a:endParaRPr lang="zh-CN" altLang="en-US" dirty="0"/>
          </a:p>
        </p:txBody>
      </p:sp>
      <p:sp>
        <p:nvSpPr>
          <p:cNvPr id="2" name="AutoShape 2" descr="face Beautificationâçå¾çæç´¢ç»æ"/>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4D5B6B"/>
              </a:solidFill>
              <a:effectLst/>
              <a:uLnTx/>
              <a:uFillTx/>
              <a:latin typeface="Arial" pitchFamily="34" charset="0"/>
              <a:ea typeface="宋体" pitchFamily="2" charset="-122"/>
              <a:cs typeface="+mn-cs"/>
            </a:endParaRPr>
          </a:p>
        </p:txBody>
      </p:sp>
      <p:pic>
        <p:nvPicPr>
          <p:cNvPr id="710662" name="Picture 6" descr="face Beautification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22" y="1555172"/>
            <a:ext cx="4219991" cy="2373745"/>
          </a:xfrm>
          <a:prstGeom prst="rect">
            <a:avLst/>
          </a:prstGeom>
          <a:noFill/>
          <a:extLst>
            <a:ext uri="{909E8E84-426E-40DD-AFC4-6F175D3DCCD1}">
              <a14:hiddenFill xmlns:a14="http://schemas.microsoft.com/office/drawing/2010/main">
                <a:solidFill>
                  <a:srgbClr val="FFFFFF"/>
                </a:solidFill>
              </a14:hiddenFill>
            </a:ext>
          </a:extLst>
        </p:spPr>
      </p:pic>
      <p:pic>
        <p:nvPicPr>
          <p:cNvPr id="710664" name="Picture 8" descr="face Beautification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7210" y="1555172"/>
            <a:ext cx="4017818" cy="2410691"/>
          </a:xfrm>
          <a:prstGeom prst="rect">
            <a:avLst/>
          </a:prstGeom>
          <a:noFill/>
          <a:extLst>
            <a:ext uri="{909E8E84-426E-40DD-AFC4-6F175D3DCCD1}">
              <a14:hiddenFill xmlns:a14="http://schemas.microsoft.com/office/drawing/2010/main">
                <a:solidFill>
                  <a:srgbClr val="FFFFFF"/>
                </a:solidFill>
              </a14:hiddenFill>
            </a:ext>
          </a:extLst>
        </p:spPr>
      </p:pic>
      <p:sp>
        <p:nvSpPr>
          <p:cNvPr id="15" name="内容占位符 2"/>
          <p:cNvSpPr>
            <a:spLocks noGrp="1"/>
          </p:cNvSpPr>
          <p:nvPr>
            <p:ph idx="1"/>
          </p:nvPr>
        </p:nvSpPr>
        <p:spPr>
          <a:xfrm>
            <a:off x="531748" y="4390569"/>
            <a:ext cx="8026401" cy="2151585"/>
          </a:xfrm>
        </p:spPr>
        <p:txBody>
          <a:bodyPr>
            <a:normAutofit/>
          </a:bodyPr>
          <a:lstStyle/>
          <a:p>
            <a:r>
              <a:rPr lang="zh-CN" altLang="en-US" dirty="0"/>
              <a:t>不限制效果种类</a:t>
            </a:r>
            <a:r>
              <a:rPr lang="en-US" altLang="zh-CN" dirty="0"/>
              <a:t>(</a:t>
            </a:r>
            <a:r>
              <a:rPr lang="zh-CN" altLang="en-US" dirty="0"/>
              <a:t>美白，瘦脸，祛斑等等</a:t>
            </a:r>
            <a:r>
              <a:rPr lang="en-US" altLang="zh-CN" dirty="0"/>
              <a:t>)</a:t>
            </a:r>
          </a:p>
          <a:p>
            <a:r>
              <a:rPr lang="zh-CN" altLang="en-US" dirty="0"/>
              <a:t>除了美化相关，也可以针对人脸做一些有趣的滤镜（变老变年轻等等）</a:t>
            </a:r>
          </a:p>
          <a:p>
            <a:endParaRPr lang="zh-CN" altLang="en-US" dirty="0"/>
          </a:p>
          <a:p>
            <a:endParaRPr lang="en-US" altLang="zh-CN" dirty="0"/>
          </a:p>
          <a:p>
            <a:pPr lvl="1"/>
            <a:endParaRPr lang="en-US" altLang="zh-CN" dirty="0"/>
          </a:p>
        </p:txBody>
      </p:sp>
    </p:spTree>
    <p:extLst>
      <p:ext uri="{BB962C8B-B14F-4D97-AF65-F5344CB8AC3E}">
        <p14:creationId xmlns:p14="http://schemas.microsoft.com/office/powerpoint/2010/main" val="2975723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3DDA0EB-2874-4F8E-9DF9-34397289B9B9}"/>
              </a:ext>
            </a:extLst>
          </p:cNvPr>
          <p:cNvSpPr>
            <a:spLocks noGrp="1"/>
          </p:cNvSpPr>
          <p:nvPr>
            <p:ph type="title"/>
          </p:nvPr>
        </p:nvSpPr>
        <p:spPr/>
        <p:txBody>
          <a:bodyPr/>
          <a:lstStyle/>
          <a:p>
            <a:r>
              <a:rPr lang="zh-CN" altLang="en-US" dirty="0"/>
              <a:t>大作业 </a:t>
            </a:r>
            <a:r>
              <a:rPr lang="en-US" altLang="zh-CN" dirty="0"/>
              <a:t>(</a:t>
            </a:r>
            <a:r>
              <a:rPr lang="zh-CN" altLang="en-US" dirty="0"/>
              <a:t>选题一</a:t>
            </a:r>
            <a:r>
              <a:rPr lang="en-US" altLang="zh-CN" dirty="0"/>
              <a:t>: </a:t>
            </a:r>
            <a:r>
              <a:rPr lang="zh-CN" altLang="en-US" dirty="0"/>
              <a:t>人脸美化相关</a:t>
            </a:r>
            <a:r>
              <a:rPr lang="en-US" altLang="zh-CN" dirty="0"/>
              <a:t>)</a:t>
            </a:r>
            <a:endParaRPr lang="zh-CN" altLang="en-US" dirty="0"/>
          </a:p>
        </p:txBody>
      </p:sp>
      <p:sp>
        <p:nvSpPr>
          <p:cNvPr id="4" name="内容占位符 2">
            <a:extLst>
              <a:ext uri="{FF2B5EF4-FFF2-40B4-BE49-F238E27FC236}">
                <a16:creationId xmlns:a16="http://schemas.microsoft.com/office/drawing/2014/main" xmlns="" id="{E4058908-489B-4E0E-B45C-E24B08379FB0}"/>
              </a:ext>
            </a:extLst>
          </p:cNvPr>
          <p:cNvSpPr txBox="1">
            <a:spLocks/>
          </p:cNvSpPr>
          <p:nvPr/>
        </p:nvSpPr>
        <p:spPr bwMode="auto">
          <a:xfrm>
            <a:off x="1830182" y="1172198"/>
            <a:ext cx="906908"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a:lstStyle>
          <a:p>
            <a:pPr marL="0" indent="0" defTabSz="914400">
              <a:buFont typeface="Arial" pitchFamily="34" charset="0"/>
              <a:buNone/>
            </a:pPr>
            <a:r>
              <a:rPr lang="zh-CN" altLang="en-US"/>
              <a:t>原图</a:t>
            </a:r>
          </a:p>
          <a:p>
            <a:pPr defTabSz="914400"/>
            <a:endParaRPr lang="en-US" altLang="zh-CN"/>
          </a:p>
          <a:p>
            <a:pPr lvl="1" defTabSz="914400"/>
            <a:endParaRPr lang="en-US" altLang="zh-CN" dirty="0"/>
          </a:p>
        </p:txBody>
      </p:sp>
      <p:pic>
        <p:nvPicPr>
          <p:cNvPr id="5" name="图片 4">
            <a:extLst>
              <a:ext uri="{FF2B5EF4-FFF2-40B4-BE49-F238E27FC236}">
                <a16:creationId xmlns:a16="http://schemas.microsoft.com/office/drawing/2014/main" xmlns="" id="{24B6C1F0-E732-43E4-8D18-BCFA83454164}"/>
              </a:ext>
            </a:extLst>
          </p:cNvPr>
          <p:cNvPicPr>
            <a:picLocks noChangeAspect="1"/>
          </p:cNvPicPr>
          <p:nvPr/>
        </p:nvPicPr>
        <p:blipFill>
          <a:blip r:embed="rId3"/>
          <a:stretch>
            <a:fillRect/>
          </a:stretch>
        </p:blipFill>
        <p:spPr>
          <a:xfrm>
            <a:off x="1528407" y="1611110"/>
            <a:ext cx="1677436" cy="2236581"/>
          </a:xfrm>
          <a:prstGeom prst="rect">
            <a:avLst/>
          </a:prstGeom>
        </p:spPr>
      </p:pic>
      <p:pic>
        <p:nvPicPr>
          <p:cNvPr id="6" name="图片 5">
            <a:extLst>
              <a:ext uri="{FF2B5EF4-FFF2-40B4-BE49-F238E27FC236}">
                <a16:creationId xmlns:a16="http://schemas.microsoft.com/office/drawing/2014/main" xmlns="" id="{39648BE2-89B8-4818-B76B-C6E052855DF1}"/>
              </a:ext>
            </a:extLst>
          </p:cNvPr>
          <p:cNvPicPr>
            <a:picLocks noChangeAspect="1"/>
          </p:cNvPicPr>
          <p:nvPr/>
        </p:nvPicPr>
        <p:blipFill>
          <a:blip r:embed="rId4"/>
          <a:stretch>
            <a:fillRect/>
          </a:stretch>
        </p:blipFill>
        <p:spPr>
          <a:xfrm>
            <a:off x="3489256" y="1600235"/>
            <a:ext cx="1685592" cy="2247456"/>
          </a:xfrm>
          <a:prstGeom prst="rect">
            <a:avLst/>
          </a:prstGeom>
        </p:spPr>
      </p:pic>
      <p:sp>
        <p:nvSpPr>
          <p:cNvPr id="7" name="内容占位符 2">
            <a:extLst>
              <a:ext uri="{FF2B5EF4-FFF2-40B4-BE49-F238E27FC236}">
                <a16:creationId xmlns:a16="http://schemas.microsoft.com/office/drawing/2014/main" xmlns="" id="{F2C7A453-5629-49BB-A442-86D7E24D5EA7}"/>
              </a:ext>
            </a:extLst>
          </p:cNvPr>
          <p:cNvSpPr txBox="1">
            <a:spLocks/>
          </p:cNvSpPr>
          <p:nvPr/>
        </p:nvSpPr>
        <p:spPr bwMode="auto">
          <a:xfrm>
            <a:off x="3884534" y="1172198"/>
            <a:ext cx="906908"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a:lstStyle>
          <a:p>
            <a:pPr marL="0" indent="0">
              <a:buFont typeface="Arial" pitchFamily="34" charset="0"/>
              <a:buNone/>
            </a:pPr>
            <a:r>
              <a:rPr lang="zh-CN" altLang="en-US" dirty="0"/>
              <a:t>磨皮</a:t>
            </a:r>
            <a:endParaRPr lang="en-US" altLang="zh-CN" dirty="0"/>
          </a:p>
          <a:p>
            <a:pPr lvl="1"/>
            <a:endParaRPr lang="en-US" altLang="zh-CN" dirty="0"/>
          </a:p>
        </p:txBody>
      </p:sp>
      <p:pic>
        <p:nvPicPr>
          <p:cNvPr id="8" name="图片 7">
            <a:extLst>
              <a:ext uri="{FF2B5EF4-FFF2-40B4-BE49-F238E27FC236}">
                <a16:creationId xmlns:a16="http://schemas.microsoft.com/office/drawing/2014/main" xmlns="" id="{496ABB39-108C-41CD-A183-53268643C0A3}"/>
              </a:ext>
            </a:extLst>
          </p:cNvPr>
          <p:cNvPicPr>
            <a:picLocks noChangeAspect="1"/>
          </p:cNvPicPr>
          <p:nvPr/>
        </p:nvPicPr>
        <p:blipFill>
          <a:blip r:embed="rId5"/>
          <a:stretch>
            <a:fillRect/>
          </a:stretch>
        </p:blipFill>
        <p:spPr>
          <a:xfrm>
            <a:off x="5458261" y="1612799"/>
            <a:ext cx="1685592" cy="2247456"/>
          </a:xfrm>
          <a:prstGeom prst="rect">
            <a:avLst/>
          </a:prstGeom>
        </p:spPr>
      </p:pic>
      <p:sp>
        <p:nvSpPr>
          <p:cNvPr id="9" name="内容占位符 2">
            <a:extLst>
              <a:ext uri="{FF2B5EF4-FFF2-40B4-BE49-F238E27FC236}">
                <a16:creationId xmlns:a16="http://schemas.microsoft.com/office/drawing/2014/main" xmlns="" id="{EE17C72D-436A-4852-AC6F-94E652E051FA}"/>
              </a:ext>
            </a:extLst>
          </p:cNvPr>
          <p:cNvSpPr txBox="1">
            <a:spLocks/>
          </p:cNvSpPr>
          <p:nvPr/>
        </p:nvSpPr>
        <p:spPr bwMode="auto">
          <a:xfrm>
            <a:off x="5853539" y="1172198"/>
            <a:ext cx="906908"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a:lstStyle>
          <a:p>
            <a:pPr marL="0" indent="0">
              <a:buFont typeface="Arial" pitchFamily="34" charset="0"/>
              <a:buNone/>
            </a:pPr>
            <a:r>
              <a:rPr lang="zh-CN" altLang="en-US" dirty="0"/>
              <a:t>美白</a:t>
            </a:r>
            <a:endParaRPr lang="en-US" altLang="zh-CN" dirty="0"/>
          </a:p>
          <a:p>
            <a:pPr lvl="1"/>
            <a:endParaRPr lang="en-US" altLang="zh-CN" dirty="0"/>
          </a:p>
        </p:txBody>
      </p:sp>
      <p:pic>
        <p:nvPicPr>
          <p:cNvPr id="10" name="图片 9">
            <a:extLst>
              <a:ext uri="{FF2B5EF4-FFF2-40B4-BE49-F238E27FC236}">
                <a16:creationId xmlns:a16="http://schemas.microsoft.com/office/drawing/2014/main" xmlns="" id="{7895963A-99AE-4A51-ACB4-C7F1587F86E5}"/>
              </a:ext>
            </a:extLst>
          </p:cNvPr>
          <p:cNvPicPr>
            <a:picLocks noChangeAspect="1"/>
          </p:cNvPicPr>
          <p:nvPr/>
        </p:nvPicPr>
        <p:blipFill>
          <a:blip r:embed="rId6"/>
          <a:stretch>
            <a:fillRect/>
          </a:stretch>
        </p:blipFill>
        <p:spPr>
          <a:xfrm>
            <a:off x="1528407" y="3847691"/>
            <a:ext cx="1720095" cy="2293460"/>
          </a:xfrm>
          <a:prstGeom prst="rect">
            <a:avLst/>
          </a:prstGeom>
        </p:spPr>
      </p:pic>
      <p:pic>
        <p:nvPicPr>
          <p:cNvPr id="11" name="图片 10">
            <a:extLst>
              <a:ext uri="{FF2B5EF4-FFF2-40B4-BE49-F238E27FC236}">
                <a16:creationId xmlns:a16="http://schemas.microsoft.com/office/drawing/2014/main" xmlns="" id="{0572242F-1641-42DF-8DA5-2547C44831B6}"/>
              </a:ext>
            </a:extLst>
          </p:cNvPr>
          <p:cNvPicPr>
            <a:picLocks noChangeAspect="1"/>
          </p:cNvPicPr>
          <p:nvPr/>
        </p:nvPicPr>
        <p:blipFill>
          <a:blip r:embed="rId7"/>
          <a:stretch>
            <a:fillRect/>
          </a:stretch>
        </p:blipFill>
        <p:spPr>
          <a:xfrm>
            <a:off x="3510313" y="3847691"/>
            <a:ext cx="1621690" cy="2258331"/>
          </a:xfrm>
          <a:prstGeom prst="rect">
            <a:avLst/>
          </a:prstGeom>
        </p:spPr>
      </p:pic>
      <p:pic>
        <p:nvPicPr>
          <p:cNvPr id="12" name="图片 11">
            <a:extLst>
              <a:ext uri="{FF2B5EF4-FFF2-40B4-BE49-F238E27FC236}">
                <a16:creationId xmlns:a16="http://schemas.microsoft.com/office/drawing/2014/main" xmlns="" id="{9198A2C2-9E09-423F-A91D-0D68505F7AAA}"/>
              </a:ext>
            </a:extLst>
          </p:cNvPr>
          <p:cNvPicPr>
            <a:picLocks noChangeAspect="1"/>
          </p:cNvPicPr>
          <p:nvPr/>
        </p:nvPicPr>
        <p:blipFill>
          <a:blip r:embed="rId8"/>
          <a:stretch>
            <a:fillRect/>
          </a:stretch>
        </p:blipFill>
        <p:spPr>
          <a:xfrm>
            <a:off x="5458261" y="3870693"/>
            <a:ext cx="1685592" cy="2247456"/>
          </a:xfrm>
          <a:prstGeom prst="rect">
            <a:avLst/>
          </a:prstGeom>
        </p:spPr>
      </p:pic>
      <p:sp>
        <p:nvSpPr>
          <p:cNvPr id="13" name="内容占位符 2">
            <a:extLst>
              <a:ext uri="{FF2B5EF4-FFF2-40B4-BE49-F238E27FC236}">
                <a16:creationId xmlns:a16="http://schemas.microsoft.com/office/drawing/2014/main" xmlns="" id="{B4F0187C-4318-4FE1-8CE7-322C3310F43C}"/>
              </a:ext>
            </a:extLst>
          </p:cNvPr>
          <p:cNvSpPr txBox="1">
            <a:spLocks/>
          </p:cNvSpPr>
          <p:nvPr/>
        </p:nvSpPr>
        <p:spPr bwMode="auto">
          <a:xfrm>
            <a:off x="1935000" y="6221982"/>
            <a:ext cx="906908"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a:lstStyle>
          <a:p>
            <a:pPr marL="0" indent="0">
              <a:buFont typeface="Arial" pitchFamily="34" charset="0"/>
              <a:buNone/>
            </a:pPr>
            <a:r>
              <a:rPr lang="zh-CN" altLang="en-US" dirty="0"/>
              <a:t>瘦脸</a:t>
            </a:r>
            <a:endParaRPr lang="en-US" altLang="zh-CN" dirty="0"/>
          </a:p>
          <a:p>
            <a:pPr lvl="1"/>
            <a:endParaRPr lang="en-US" altLang="zh-CN" dirty="0"/>
          </a:p>
        </p:txBody>
      </p:sp>
      <p:sp>
        <p:nvSpPr>
          <p:cNvPr id="14" name="内容占位符 2">
            <a:extLst>
              <a:ext uri="{FF2B5EF4-FFF2-40B4-BE49-F238E27FC236}">
                <a16:creationId xmlns:a16="http://schemas.microsoft.com/office/drawing/2014/main" xmlns="" id="{423E11E0-B4F0-4A6D-BEFD-4CBF215A7772}"/>
              </a:ext>
            </a:extLst>
          </p:cNvPr>
          <p:cNvSpPr txBox="1">
            <a:spLocks/>
          </p:cNvSpPr>
          <p:nvPr/>
        </p:nvSpPr>
        <p:spPr bwMode="auto">
          <a:xfrm>
            <a:off x="3951576" y="6221982"/>
            <a:ext cx="906908"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a:lstStyle>
          <a:p>
            <a:pPr marL="0" indent="0">
              <a:buFont typeface="Arial" pitchFamily="34" charset="0"/>
              <a:buNone/>
            </a:pPr>
            <a:r>
              <a:rPr lang="zh-CN" altLang="en-US"/>
              <a:t>口红</a:t>
            </a:r>
            <a:endParaRPr lang="en-US" altLang="zh-CN" dirty="0"/>
          </a:p>
        </p:txBody>
      </p:sp>
      <p:sp>
        <p:nvSpPr>
          <p:cNvPr id="15" name="内容占位符 2">
            <a:extLst>
              <a:ext uri="{FF2B5EF4-FFF2-40B4-BE49-F238E27FC236}">
                <a16:creationId xmlns:a16="http://schemas.microsoft.com/office/drawing/2014/main" xmlns="" id="{2AB1B45A-6C4C-4D6B-986D-36F94B4682C3}"/>
              </a:ext>
            </a:extLst>
          </p:cNvPr>
          <p:cNvSpPr txBox="1">
            <a:spLocks/>
          </p:cNvSpPr>
          <p:nvPr/>
        </p:nvSpPr>
        <p:spPr bwMode="auto">
          <a:xfrm>
            <a:off x="5847603" y="6221982"/>
            <a:ext cx="906908"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a:lstStyle>
          <a:p>
            <a:pPr marL="0" indent="0">
              <a:buFont typeface="Arial" pitchFamily="34" charset="0"/>
              <a:buNone/>
            </a:pPr>
            <a:r>
              <a:rPr lang="zh-CN" altLang="en-US" dirty="0"/>
              <a:t>浓眉</a:t>
            </a:r>
            <a:endParaRPr lang="en-US" altLang="zh-CN" dirty="0"/>
          </a:p>
        </p:txBody>
      </p:sp>
    </p:spTree>
    <p:extLst>
      <p:ext uri="{BB962C8B-B14F-4D97-AF65-F5344CB8AC3E}">
        <p14:creationId xmlns:p14="http://schemas.microsoft.com/office/powerpoint/2010/main" val="3556518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DB9754D-F706-4FC9-A464-437B3BB83F09}"/>
              </a:ext>
            </a:extLst>
          </p:cNvPr>
          <p:cNvSpPr>
            <a:spLocks noGrp="1"/>
          </p:cNvSpPr>
          <p:nvPr>
            <p:ph type="title"/>
          </p:nvPr>
        </p:nvSpPr>
        <p:spPr/>
        <p:txBody>
          <a:bodyPr/>
          <a:lstStyle/>
          <a:p>
            <a:r>
              <a:rPr lang="zh-CN" altLang="en-US" dirty="0"/>
              <a:t>大作业 </a:t>
            </a:r>
            <a:r>
              <a:rPr lang="en-US" altLang="zh-CN" dirty="0"/>
              <a:t>(</a:t>
            </a:r>
            <a:r>
              <a:rPr lang="zh-CN" altLang="en-US" dirty="0"/>
              <a:t>选题一</a:t>
            </a:r>
            <a:r>
              <a:rPr lang="en-US" altLang="zh-CN" dirty="0"/>
              <a:t>: </a:t>
            </a:r>
            <a:r>
              <a:rPr lang="zh-CN" altLang="en-US" dirty="0"/>
              <a:t>人脸美化相关</a:t>
            </a:r>
            <a:r>
              <a:rPr lang="en-US" altLang="zh-CN" dirty="0"/>
              <a:t>)</a:t>
            </a:r>
            <a:endParaRPr lang="zh-CN" altLang="en-US" dirty="0"/>
          </a:p>
        </p:txBody>
      </p:sp>
      <p:pic>
        <p:nvPicPr>
          <p:cNvPr id="5" name="图片 4">
            <a:extLst>
              <a:ext uri="{FF2B5EF4-FFF2-40B4-BE49-F238E27FC236}">
                <a16:creationId xmlns:a16="http://schemas.microsoft.com/office/drawing/2014/main" xmlns="" id="{5CA7BCFC-D91F-4BD2-875D-D74068DB9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443428"/>
            <a:ext cx="7620000" cy="4292600"/>
          </a:xfrm>
          <a:prstGeom prst="rect">
            <a:avLst/>
          </a:prstGeom>
        </p:spPr>
      </p:pic>
    </p:spTree>
    <p:extLst>
      <p:ext uri="{BB962C8B-B14F-4D97-AF65-F5344CB8AC3E}">
        <p14:creationId xmlns:p14="http://schemas.microsoft.com/office/powerpoint/2010/main" val="3436006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大作业 </a:t>
            </a:r>
            <a:r>
              <a:rPr lang="en-US" altLang="zh-CN" dirty="0"/>
              <a:t>(</a:t>
            </a:r>
            <a:r>
              <a:rPr lang="zh-CN" altLang="en-US" dirty="0"/>
              <a:t>选题二</a:t>
            </a:r>
            <a:r>
              <a:rPr lang="en-US" altLang="zh-CN" dirty="0"/>
              <a:t>: </a:t>
            </a:r>
            <a:r>
              <a:rPr lang="zh-CN" altLang="en-US" dirty="0"/>
              <a:t>去模糊</a:t>
            </a:r>
            <a:r>
              <a:rPr lang="en-US" altLang="zh-CN" dirty="0"/>
              <a:t>)</a:t>
            </a:r>
            <a:endParaRPr lang="zh-CN" altLang="en-US" dirty="0"/>
          </a:p>
        </p:txBody>
      </p:sp>
      <p:pic>
        <p:nvPicPr>
          <p:cNvPr id="13" name="图片 12"/>
          <p:cNvPicPr>
            <a:picLocks noChangeAspect="1"/>
          </p:cNvPicPr>
          <p:nvPr/>
        </p:nvPicPr>
        <p:blipFill>
          <a:blip r:embed="rId3"/>
          <a:stretch>
            <a:fillRect/>
          </a:stretch>
        </p:blipFill>
        <p:spPr>
          <a:xfrm>
            <a:off x="795100" y="3397201"/>
            <a:ext cx="1937344" cy="1715924"/>
          </a:xfrm>
          <a:prstGeom prst="rect">
            <a:avLst/>
          </a:prstGeom>
        </p:spPr>
      </p:pic>
      <p:pic>
        <p:nvPicPr>
          <p:cNvPr id="14" name="图片 13"/>
          <p:cNvPicPr>
            <a:picLocks noChangeAspect="1"/>
          </p:cNvPicPr>
          <p:nvPr/>
        </p:nvPicPr>
        <p:blipFill>
          <a:blip r:embed="rId4"/>
          <a:stretch>
            <a:fillRect/>
          </a:stretch>
        </p:blipFill>
        <p:spPr>
          <a:xfrm>
            <a:off x="2634298" y="3410019"/>
            <a:ext cx="1935446" cy="1719817"/>
          </a:xfrm>
          <a:prstGeom prst="rect">
            <a:avLst/>
          </a:prstGeom>
        </p:spPr>
      </p:pic>
      <p:pic>
        <p:nvPicPr>
          <p:cNvPr id="15" name="图片 14"/>
          <p:cNvPicPr>
            <a:picLocks noChangeAspect="1"/>
          </p:cNvPicPr>
          <p:nvPr/>
        </p:nvPicPr>
        <p:blipFill>
          <a:blip r:embed="rId5"/>
          <a:stretch>
            <a:fillRect/>
          </a:stretch>
        </p:blipFill>
        <p:spPr>
          <a:xfrm>
            <a:off x="796998" y="1811462"/>
            <a:ext cx="1837300" cy="1585739"/>
          </a:xfrm>
          <a:prstGeom prst="rect">
            <a:avLst/>
          </a:prstGeom>
        </p:spPr>
      </p:pic>
      <p:pic>
        <p:nvPicPr>
          <p:cNvPr id="16" name="图片 15"/>
          <p:cNvPicPr>
            <a:picLocks noChangeAspect="1"/>
          </p:cNvPicPr>
          <p:nvPr/>
        </p:nvPicPr>
        <p:blipFill>
          <a:blip r:embed="rId6"/>
          <a:stretch>
            <a:fillRect/>
          </a:stretch>
        </p:blipFill>
        <p:spPr>
          <a:xfrm>
            <a:off x="2634298" y="1752918"/>
            <a:ext cx="1937701" cy="1702828"/>
          </a:xfrm>
          <a:prstGeom prst="rect">
            <a:avLst/>
          </a:prstGeom>
        </p:spPr>
      </p:pic>
      <p:pic>
        <p:nvPicPr>
          <p:cNvPr id="7" name="图片 6"/>
          <p:cNvPicPr>
            <a:picLocks noChangeAspect="1"/>
          </p:cNvPicPr>
          <p:nvPr/>
        </p:nvPicPr>
        <p:blipFill>
          <a:blip r:embed="rId7" cstate="print"/>
          <a:stretch>
            <a:fillRect/>
          </a:stretch>
        </p:blipFill>
        <p:spPr>
          <a:xfrm>
            <a:off x="4472212" y="1847976"/>
            <a:ext cx="3822687" cy="3324617"/>
          </a:xfrm>
          <a:prstGeom prst="rect">
            <a:avLst/>
          </a:prstGeom>
        </p:spPr>
      </p:pic>
      <p:sp>
        <p:nvSpPr>
          <p:cNvPr id="8" name="内容占位符 2">
            <a:extLst>
              <a:ext uri="{FF2B5EF4-FFF2-40B4-BE49-F238E27FC236}">
                <a16:creationId xmlns:a16="http://schemas.microsoft.com/office/drawing/2014/main" xmlns="" id="{9E2D4DF9-F160-46C4-A53A-59B2F9045404}"/>
              </a:ext>
            </a:extLst>
          </p:cNvPr>
          <p:cNvSpPr>
            <a:spLocks noGrp="1"/>
          </p:cNvSpPr>
          <p:nvPr>
            <p:ph idx="1"/>
          </p:nvPr>
        </p:nvSpPr>
        <p:spPr>
          <a:xfrm>
            <a:off x="609599" y="5185412"/>
            <a:ext cx="8026401" cy="1030514"/>
          </a:xfrm>
        </p:spPr>
        <p:txBody>
          <a:bodyPr>
            <a:normAutofit/>
          </a:bodyPr>
          <a:lstStyle/>
          <a:p>
            <a:r>
              <a:rPr lang="zh-CN" altLang="en-US" dirty="0"/>
              <a:t>使模糊的图像变清晰</a:t>
            </a:r>
          </a:p>
          <a:p>
            <a:endParaRPr lang="en-US" altLang="zh-CN" dirty="0"/>
          </a:p>
          <a:p>
            <a:pPr lvl="1"/>
            <a:endParaRPr lang="en-US" altLang="zh-CN" dirty="0"/>
          </a:p>
        </p:txBody>
      </p:sp>
    </p:spTree>
    <p:extLst>
      <p:ext uri="{BB962C8B-B14F-4D97-AF65-F5344CB8AC3E}">
        <p14:creationId xmlns:p14="http://schemas.microsoft.com/office/powerpoint/2010/main" val="2225416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0C8B502-A76E-479D-A14A-D81A696409D8}"/>
              </a:ext>
            </a:extLst>
          </p:cNvPr>
          <p:cNvSpPr>
            <a:spLocks noGrp="1"/>
          </p:cNvSpPr>
          <p:nvPr>
            <p:ph type="title"/>
          </p:nvPr>
        </p:nvSpPr>
        <p:spPr/>
        <p:txBody>
          <a:bodyPr/>
          <a:lstStyle/>
          <a:p>
            <a:r>
              <a:rPr lang="zh-CN" altLang="en-US" dirty="0"/>
              <a:t>大作业 </a:t>
            </a:r>
            <a:r>
              <a:rPr lang="en-US" altLang="zh-CN" dirty="0"/>
              <a:t>(</a:t>
            </a:r>
            <a:r>
              <a:rPr lang="zh-CN" altLang="en-US" dirty="0"/>
              <a:t>选题二</a:t>
            </a:r>
            <a:r>
              <a:rPr lang="en-US" altLang="zh-CN" dirty="0"/>
              <a:t>: </a:t>
            </a:r>
            <a:r>
              <a:rPr lang="zh-CN" altLang="en-US" dirty="0"/>
              <a:t>去模糊</a:t>
            </a:r>
            <a:r>
              <a:rPr lang="en-US" altLang="zh-CN" dirty="0"/>
              <a:t>)</a:t>
            </a:r>
            <a:endParaRPr lang="zh-CN" altLang="en-US" dirty="0"/>
          </a:p>
        </p:txBody>
      </p:sp>
      <p:sp>
        <p:nvSpPr>
          <p:cNvPr id="3" name="内容占位符 2">
            <a:extLst>
              <a:ext uri="{FF2B5EF4-FFF2-40B4-BE49-F238E27FC236}">
                <a16:creationId xmlns:a16="http://schemas.microsoft.com/office/drawing/2014/main" xmlns="" id="{80DE1A76-70C5-4F86-830C-3EA4F892CB35}"/>
              </a:ext>
            </a:extLst>
          </p:cNvPr>
          <p:cNvSpPr>
            <a:spLocks noGrp="1"/>
          </p:cNvSpPr>
          <p:nvPr>
            <p:ph idx="1"/>
          </p:nvPr>
        </p:nvSpPr>
        <p:spPr/>
        <p:txBody>
          <a:bodyPr/>
          <a:lstStyle/>
          <a:p>
            <a:r>
              <a:rPr lang="zh-CN" altLang="en-US" dirty="0"/>
              <a:t>本选题可以使用传统方法或者深度学习方法</a:t>
            </a:r>
            <a:endParaRPr lang="en-US" altLang="zh-CN" dirty="0"/>
          </a:p>
          <a:p>
            <a:pPr lvl="1"/>
            <a:r>
              <a:rPr lang="zh-CN" altLang="en-US" dirty="0"/>
              <a:t>基于传统图像恢复：</a:t>
            </a:r>
            <a:r>
              <a:rPr lang="en-US" altLang="zh-CN" dirty="0"/>
              <a:t>Lucy – Richardson Method</a:t>
            </a:r>
            <a:r>
              <a:rPr lang="zh-CN" altLang="en-US" dirty="0"/>
              <a:t>， 贝叶斯</a:t>
            </a:r>
            <a:endParaRPr lang="en-US" altLang="zh-CN" dirty="0"/>
          </a:p>
          <a:p>
            <a:pPr lvl="1"/>
            <a:r>
              <a:rPr lang="zh-CN" altLang="en-US" dirty="0"/>
              <a:t>基于</a:t>
            </a:r>
            <a:r>
              <a:rPr lang="en-US" altLang="zh-CN" dirty="0"/>
              <a:t>GAN</a:t>
            </a:r>
            <a:r>
              <a:rPr lang="zh-CN" altLang="en-US" dirty="0"/>
              <a:t>的方法</a:t>
            </a:r>
          </a:p>
          <a:p>
            <a:r>
              <a:rPr lang="zh-CN" altLang="en-US" dirty="0"/>
              <a:t>可以使用开源代码</a:t>
            </a:r>
            <a:r>
              <a:rPr lang="en-US" altLang="zh-CN" dirty="0"/>
              <a:t>(</a:t>
            </a:r>
            <a:r>
              <a:rPr lang="zh-CN" altLang="en-US" dirty="0"/>
              <a:t>比如</a:t>
            </a:r>
            <a:r>
              <a:rPr lang="en-US" altLang="zh-CN" dirty="0"/>
              <a:t>CVPR2018</a:t>
            </a:r>
            <a:r>
              <a:rPr lang="zh-CN" altLang="en-US" dirty="0"/>
              <a:t>的</a:t>
            </a:r>
            <a:r>
              <a:rPr lang="en-US" altLang="zh-CN" dirty="0" err="1"/>
              <a:t>DeblurGAN</a:t>
            </a:r>
            <a:r>
              <a:rPr lang="en-US" altLang="zh-CN" dirty="0"/>
              <a:t>)</a:t>
            </a:r>
            <a:r>
              <a:rPr lang="zh-CN" altLang="en-US" dirty="0"/>
              <a:t>，要求在开源代码中有自己的改进</a:t>
            </a:r>
            <a:endParaRPr lang="en-US" altLang="zh-CN" dirty="0"/>
          </a:p>
          <a:p>
            <a:endParaRPr lang="zh-CN" altLang="en-US" dirty="0"/>
          </a:p>
        </p:txBody>
      </p:sp>
    </p:spTree>
    <p:extLst>
      <p:ext uri="{BB962C8B-B14F-4D97-AF65-F5344CB8AC3E}">
        <p14:creationId xmlns:p14="http://schemas.microsoft.com/office/powerpoint/2010/main" val="1714441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大作业 </a:t>
            </a:r>
            <a:r>
              <a:rPr lang="en-US" altLang="zh-CN" dirty="0"/>
              <a:t>(</a:t>
            </a:r>
            <a:r>
              <a:rPr lang="zh-CN" altLang="en-US" dirty="0"/>
              <a:t>选题二</a:t>
            </a:r>
            <a:r>
              <a:rPr lang="en-US" altLang="zh-CN" dirty="0"/>
              <a:t>: </a:t>
            </a:r>
            <a:r>
              <a:rPr lang="zh-CN" altLang="en-US" dirty="0"/>
              <a:t>去模糊</a:t>
            </a:r>
            <a:r>
              <a:rPr lang="en-US" altLang="zh-CN" dirty="0"/>
              <a:t>)</a:t>
            </a:r>
            <a:endParaRPr lang="zh-CN" altLang="en-US" dirty="0"/>
          </a:p>
        </p:txBody>
      </p:sp>
      <p:sp>
        <p:nvSpPr>
          <p:cNvPr id="13" name="内容占位符 2"/>
          <p:cNvSpPr>
            <a:spLocks noGrp="1"/>
          </p:cNvSpPr>
          <p:nvPr>
            <p:ph idx="1"/>
          </p:nvPr>
        </p:nvSpPr>
        <p:spPr>
          <a:xfrm>
            <a:off x="318760" y="1206403"/>
            <a:ext cx="8637105" cy="5560157"/>
          </a:xfrm>
        </p:spPr>
        <p:txBody>
          <a:bodyPr>
            <a:normAutofit/>
          </a:bodyPr>
          <a:lstStyle/>
          <a:p>
            <a:pPr marL="0" indent="0">
              <a:buNone/>
            </a:pPr>
            <a:r>
              <a:rPr lang="zh-CN" altLang="en-US" sz="2200" dirty="0"/>
              <a:t>参考论文：</a:t>
            </a:r>
            <a:endParaRPr lang="en-US" altLang="zh-CN" sz="2200" dirty="0"/>
          </a:p>
          <a:p>
            <a:pPr marL="447675" indent="-447675">
              <a:buNone/>
            </a:pPr>
            <a:r>
              <a:rPr lang="en-US" altLang="zh-CN" sz="1800" dirty="0"/>
              <a:t>[1] </a:t>
            </a:r>
            <a:r>
              <a:rPr lang="en-US" altLang="zh-CN" sz="1800" dirty="0">
                <a:cs typeface="Arial" panose="020B0604020202020204" pitchFamily="34" charset="0"/>
              </a:rPr>
              <a:t>O. </a:t>
            </a:r>
            <a:r>
              <a:rPr lang="en-US" altLang="zh-CN" sz="1800" dirty="0" err="1">
                <a:cs typeface="Arial" panose="020B0604020202020204" pitchFamily="34" charset="0"/>
              </a:rPr>
              <a:t>Kupyn</a:t>
            </a:r>
            <a:r>
              <a:rPr lang="en-US" altLang="zh-CN" sz="1800" dirty="0">
                <a:cs typeface="Arial" panose="020B0604020202020204" pitchFamily="34" charset="0"/>
              </a:rPr>
              <a:t>, V. </a:t>
            </a:r>
            <a:r>
              <a:rPr lang="en-US" altLang="zh-CN" sz="1800" dirty="0" err="1">
                <a:cs typeface="Arial" panose="020B0604020202020204" pitchFamily="34" charset="0"/>
              </a:rPr>
              <a:t>Budzan</a:t>
            </a:r>
            <a:r>
              <a:rPr lang="en-US" altLang="zh-CN" sz="1800" dirty="0">
                <a:cs typeface="Arial" panose="020B0604020202020204" pitchFamily="34" charset="0"/>
              </a:rPr>
              <a:t>, M. </a:t>
            </a:r>
            <a:r>
              <a:rPr lang="en-US" altLang="zh-CN" sz="1800" dirty="0" err="1">
                <a:cs typeface="Arial" panose="020B0604020202020204" pitchFamily="34" charset="0"/>
              </a:rPr>
              <a:t>Mykhailych</a:t>
            </a:r>
            <a:r>
              <a:rPr lang="en-US" altLang="zh-CN" sz="1800" dirty="0">
                <a:cs typeface="Arial" panose="020B0604020202020204" pitchFamily="34" charset="0"/>
              </a:rPr>
              <a:t>, D. </a:t>
            </a:r>
            <a:r>
              <a:rPr lang="en-US" altLang="zh-CN" sz="1800" dirty="0" err="1">
                <a:cs typeface="Arial" panose="020B0604020202020204" pitchFamily="34" charset="0"/>
              </a:rPr>
              <a:t>Mishkin</a:t>
            </a:r>
            <a:r>
              <a:rPr lang="zh-CN" altLang="en-US" sz="1800" dirty="0">
                <a:cs typeface="Arial" panose="020B0604020202020204" pitchFamily="34" charset="0"/>
              </a:rPr>
              <a:t> </a:t>
            </a:r>
            <a:r>
              <a:rPr lang="en-US" altLang="zh-CN" sz="1800" dirty="0">
                <a:cs typeface="Arial" panose="020B0604020202020204" pitchFamily="34" charset="0"/>
              </a:rPr>
              <a:t>and J. </a:t>
            </a:r>
            <a:r>
              <a:rPr lang="en-US" altLang="zh-CN" sz="1800" dirty="0" err="1">
                <a:cs typeface="Arial" panose="020B0604020202020204" pitchFamily="34" charset="0"/>
              </a:rPr>
              <a:t>Matas</a:t>
            </a:r>
            <a:r>
              <a:rPr lang="en-US" altLang="zh-CN" sz="1800" dirty="0">
                <a:cs typeface="Arial" panose="020B0604020202020204" pitchFamily="34" charset="0"/>
              </a:rPr>
              <a:t>, </a:t>
            </a:r>
            <a:r>
              <a:rPr lang="en-US" altLang="zh-CN" sz="1800" dirty="0" err="1">
                <a:cs typeface="Arial" panose="020B0604020202020204" pitchFamily="34" charset="0"/>
              </a:rPr>
              <a:t>DeblurGAN</a:t>
            </a:r>
            <a:r>
              <a:rPr lang="en-US" altLang="zh-CN" sz="1800" dirty="0">
                <a:cs typeface="Arial" panose="020B0604020202020204" pitchFamily="34" charset="0"/>
              </a:rPr>
              <a:t>: Blind Motion </a:t>
            </a:r>
            <a:r>
              <a:rPr lang="en-US" altLang="zh-CN" sz="1800" dirty="0" err="1">
                <a:cs typeface="Arial" panose="020B0604020202020204" pitchFamily="34" charset="0"/>
              </a:rPr>
              <a:t>Deblurring</a:t>
            </a:r>
            <a:r>
              <a:rPr lang="en-US" altLang="zh-CN" sz="1800" dirty="0">
                <a:cs typeface="Arial" panose="020B0604020202020204" pitchFamily="34" charset="0"/>
              </a:rPr>
              <a:t> Using Conditional Adversarial Networks. CVPR 2018.</a:t>
            </a:r>
          </a:p>
          <a:p>
            <a:pPr marL="447675" indent="-447675">
              <a:buNone/>
            </a:pPr>
            <a:r>
              <a:rPr lang="en-US" altLang="zh-CN" sz="1800" dirty="0">
                <a:cs typeface="Arial" panose="020B0604020202020204" pitchFamily="34" charset="0"/>
              </a:rPr>
              <a:t>[2] </a:t>
            </a:r>
            <a:r>
              <a:rPr lang="en" altLang="zh-CN" sz="1800" dirty="0">
                <a:cs typeface="Arial" panose="020B0604020202020204" pitchFamily="34" charset="0"/>
              </a:rPr>
              <a:t>Nah S, Son S, Lee K M. Recurrent neural networks with intra-frame iterations for video deblurring</a:t>
            </a:r>
            <a:r>
              <a:rPr lang="en-US" altLang="zh-CN" sz="1800" dirty="0">
                <a:cs typeface="Arial" panose="020B0604020202020204" pitchFamily="34" charset="0"/>
              </a:rPr>
              <a:t>.</a:t>
            </a:r>
            <a:r>
              <a:rPr lang="zh-CN" altLang="en-US" sz="1800" dirty="0">
                <a:cs typeface="Arial" panose="020B0604020202020204" pitchFamily="34" charset="0"/>
              </a:rPr>
              <a:t> </a:t>
            </a:r>
            <a:r>
              <a:rPr lang="en-US" altLang="zh-CN" sz="1800" dirty="0">
                <a:cs typeface="Arial" panose="020B0604020202020204" pitchFamily="34" charset="0"/>
              </a:rPr>
              <a:t>CVPR2019.</a:t>
            </a:r>
            <a:endParaRPr lang="en" altLang="zh-CN" sz="1800" dirty="0">
              <a:cs typeface="Arial" panose="020B0604020202020204" pitchFamily="34" charset="0"/>
            </a:endParaRPr>
          </a:p>
          <a:p>
            <a:pPr marL="447675" indent="-447675">
              <a:buNone/>
            </a:pPr>
            <a:r>
              <a:rPr lang="en-US" altLang="zh-CN" sz="1800" dirty="0">
                <a:cs typeface="Arial" panose="020B0604020202020204" pitchFamily="34" charset="0"/>
              </a:rPr>
              <a:t>[3] </a:t>
            </a:r>
            <a:r>
              <a:rPr lang="en" altLang="zh-CN" sz="1800" dirty="0">
                <a:cs typeface="Arial" panose="020B0604020202020204" pitchFamily="34" charset="0"/>
              </a:rPr>
              <a:t>Yang L, Ji H. A Variational EM Framework With Adaptive Edge Selection for Blind Motion Deblurring.</a:t>
            </a:r>
            <a:r>
              <a:rPr lang="zh-CN" altLang="en-US" sz="1800" dirty="0">
                <a:cs typeface="Arial" panose="020B0604020202020204" pitchFamily="34" charset="0"/>
              </a:rPr>
              <a:t> </a:t>
            </a:r>
            <a:r>
              <a:rPr lang="en-US" altLang="zh-CN" sz="1800" dirty="0">
                <a:cs typeface="Arial" panose="020B0604020202020204" pitchFamily="34" charset="0"/>
              </a:rPr>
              <a:t>CVPR2019.</a:t>
            </a:r>
            <a:endParaRPr lang="en" altLang="zh-CN" sz="1800" dirty="0">
              <a:cs typeface="Arial" panose="020B0604020202020204" pitchFamily="34" charset="0"/>
            </a:endParaRPr>
          </a:p>
          <a:p>
            <a:pPr marL="447675" indent="-447675">
              <a:buNone/>
            </a:pPr>
            <a:r>
              <a:rPr lang="en-US" altLang="zh-CN" sz="1800" dirty="0">
                <a:cs typeface="Arial" panose="020B0604020202020204" pitchFamily="34" charset="0"/>
              </a:rPr>
              <a:t>[4] </a:t>
            </a:r>
            <a:r>
              <a:rPr lang="en" altLang="zh-CN" sz="1800" dirty="0">
                <a:cs typeface="Arial" panose="020B0604020202020204" pitchFamily="34" charset="0"/>
              </a:rPr>
              <a:t>Chen L, Fang F, Wang T, et al. Blind Image Deblurring With Local Maximum Gradient Prior.</a:t>
            </a:r>
            <a:r>
              <a:rPr lang="zh-CN" altLang="en-US" sz="1800" dirty="0">
                <a:cs typeface="Arial" panose="020B0604020202020204" pitchFamily="34" charset="0"/>
              </a:rPr>
              <a:t> </a:t>
            </a:r>
            <a:r>
              <a:rPr lang="en-US" altLang="zh-CN" sz="1800" dirty="0">
                <a:cs typeface="Arial" panose="020B0604020202020204" pitchFamily="34" charset="0"/>
              </a:rPr>
              <a:t>CVPR2019.</a:t>
            </a:r>
          </a:p>
          <a:p>
            <a:pPr marL="447675" indent="-447675">
              <a:buNone/>
            </a:pPr>
            <a:r>
              <a:rPr lang="en-US" altLang="zh-CN" sz="1800" dirty="0">
                <a:cs typeface="Arial" panose="020B0604020202020204" pitchFamily="34" charset="0"/>
              </a:rPr>
              <a:t>[5] Zhang K , Luo W , Zhong Y , et al. Deblurring by Realistic Blurring.</a:t>
            </a:r>
            <a:r>
              <a:rPr lang="zh-CN" altLang="en-US" sz="1800" dirty="0">
                <a:cs typeface="Arial" panose="020B0604020202020204" pitchFamily="34" charset="0"/>
              </a:rPr>
              <a:t> </a:t>
            </a:r>
            <a:r>
              <a:rPr lang="en-US" altLang="zh-CN" sz="1800" dirty="0">
                <a:cs typeface="Arial" panose="020B0604020202020204" pitchFamily="34" charset="0"/>
              </a:rPr>
              <a:t>CVPR</a:t>
            </a:r>
            <a:r>
              <a:rPr lang="zh-CN" altLang="en-US" sz="1800" dirty="0">
                <a:cs typeface="Arial" panose="020B0604020202020204" pitchFamily="34" charset="0"/>
              </a:rPr>
              <a:t> </a:t>
            </a:r>
            <a:r>
              <a:rPr lang="en-US" altLang="zh-CN" sz="1800" dirty="0">
                <a:cs typeface="Arial" panose="020B0604020202020204" pitchFamily="34" charset="0"/>
              </a:rPr>
              <a:t>2020.</a:t>
            </a:r>
          </a:p>
          <a:p>
            <a:pPr marL="447675" indent="-447675">
              <a:buNone/>
            </a:pPr>
            <a:r>
              <a:rPr lang="en-US" altLang="zh-CN" sz="1800" dirty="0">
                <a:cs typeface="Arial" panose="020B0604020202020204" pitchFamily="34" charset="0"/>
              </a:rPr>
              <a:t>[6] </a:t>
            </a:r>
            <a:r>
              <a:rPr lang="en-US" altLang="zh-CN" sz="1800" dirty="0" err="1">
                <a:cs typeface="Arial" panose="020B0604020202020204" pitchFamily="34" charset="0"/>
              </a:rPr>
              <a:t>Suin</a:t>
            </a:r>
            <a:r>
              <a:rPr lang="en-US" altLang="zh-CN" sz="1800" dirty="0">
                <a:cs typeface="Arial" panose="020B0604020202020204" pitchFamily="34" charset="0"/>
              </a:rPr>
              <a:t>, </a:t>
            </a:r>
            <a:r>
              <a:rPr lang="en-US" altLang="zh-CN" sz="1800" dirty="0" err="1">
                <a:cs typeface="Arial" panose="020B0604020202020204" pitchFamily="34" charset="0"/>
              </a:rPr>
              <a:t>Maitreya</a:t>
            </a:r>
            <a:r>
              <a:rPr lang="en-US" altLang="zh-CN" sz="1800" dirty="0">
                <a:cs typeface="Arial" panose="020B0604020202020204" pitchFamily="34" charset="0"/>
              </a:rPr>
              <a:t> and Purohit, Kuldeep and Rajagopalan, A. N. Spatially-Attentive Patch-Hierarchical Network for Adaptive Motion Deblurring.</a:t>
            </a:r>
            <a:r>
              <a:rPr lang="zh-CN" altLang="en-US" sz="1800" dirty="0">
                <a:cs typeface="Arial" panose="020B0604020202020204" pitchFamily="34" charset="0"/>
              </a:rPr>
              <a:t> </a:t>
            </a:r>
            <a:r>
              <a:rPr lang="en-US" altLang="zh-CN" sz="1800" dirty="0">
                <a:cs typeface="Arial" panose="020B0604020202020204" pitchFamily="34" charset="0"/>
              </a:rPr>
              <a:t>CVPR 2020.</a:t>
            </a:r>
          </a:p>
          <a:p>
            <a:pPr marL="447675" indent="-447675">
              <a:buNone/>
            </a:pPr>
            <a:r>
              <a:rPr lang="en-US" altLang="zh-CN" sz="1800" dirty="0">
                <a:cs typeface="Arial" panose="020B0604020202020204" pitchFamily="34" charset="0"/>
              </a:rPr>
              <a:t>[7] End-to-end Interpretable Learning of Non-blind Image Deblurring. ECCV 2020.</a:t>
            </a:r>
          </a:p>
          <a:p>
            <a:pPr marL="447675" indent="-447675">
              <a:buNone/>
            </a:pPr>
            <a:endParaRPr lang="en-US" altLang="zh-CN" sz="1800" dirty="0">
              <a:cs typeface="Arial" panose="020B0604020202020204" pitchFamily="34" charset="0"/>
            </a:endParaRPr>
          </a:p>
          <a:p>
            <a:pPr marL="0" indent="0">
              <a:buNone/>
            </a:pPr>
            <a:endParaRPr lang="en-US" altLang="zh-CN" dirty="0"/>
          </a:p>
          <a:p>
            <a:pPr marL="342900" lvl="1" indent="0">
              <a:buNone/>
            </a:pPr>
            <a:endParaRPr lang="en-US" altLang="zh-CN" dirty="0"/>
          </a:p>
        </p:txBody>
      </p:sp>
    </p:spTree>
    <p:extLst>
      <p:ext uri="{BB962C8B-B14F-4D97-AF65-F5344CB8AC3E}">
        <p14:creationId xmlns:p14="http://schemas.microsoft.com/office/powerpoint/2010/main" val="2082123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BAFD7B9-31ED-4674-AE75-A7E4C60DF279}"/>
              </a:ext>
            </a:extLst>
          </p:cNvPr>
          <p:cNvSpPr>
            <a:spLocks noGrp="1"/>
          </p:cNvSpPr>
          <p:nvPr>
            <p:ph type="title"/>
          </p:nvPr>
        </p:nvSpPr>
        <p:spPr/>
        <p:txBody>
          <a:bodyPr/>
          <a:lstStyle/>
          <a:p>
            <a:r>
              <a:rPr lang="zh-CN" altLang="en-US" dirty="0"/>
              <a:t>大作业 </a:t>
            </a:r>
            <a:r>
              <a:rPr lang="en-US" altLang="zh-CN" dirty="0"/>
              <a:t>(</a:t>
            </a:r>
            <a:r>
              <a:rPr lang="zh-CN" altLang="en-US" dirty="0"/>
              <a:t>选题三</a:t>
            </a:r>
            <a:r>
              <a:rPr lang="en-US" altLang="zh-CN" dirty="0"/>
              <a:t>: </a:t>
            </a:r>
            <a:r>
              <a:rPr lang="zh-CN" altLang="en-US" dirty="0"/>
              <a:t>去雾</a:t>
            </a:r>
            <a:r>
              <a:rPr lang="en-US" altLang="zh-CN" dirty="0"/>
              <a:t>)</a:t>
            </a:r>
            <a:endParaRPr lang="zh-CN" altLang="en-US" dirty="0"/>
          </a:p>
        </p:txBody>
      </p:sp>
      <p:pic>
        <p:nvPicPr>
          <p:cNvPr id="5" name="Picture 4">
            <a:extLst>
              <a:ext uri="{FF2B5EF4-FFF2-40B4-BE49-F238E27FC236}">
                <a16:creationId xmlns:a16="http://schemas.microsoft.com/office/drawing/2014/main" xmlns="" id="{3D18BEAC-8100-45B5-8E7F-482AC3BE0746}"/>
              </a:ext>
            </a:extLst>
          </p:cNvPr>
          <p:cNvPicPr>
            <a:picLocks noChangeAspect="1" noChangeArrowheads="1"/>
          </p:cNvPicPr>
          <p:nvPr/>
        </p:nvPicPr>
        <p:blipFill>
          <a:blip r:embed="rId3" cstate="print"/>
          <a:srcRect/>
          <a:stretch>
            <a:fillRect/>
          </a:stretch>
        </p:blipFill>
        <p:spPr bwMode="auto">
          <a:xfrm>
            <a:off x="749779" y="2260526"/>
            <a:ext cx="3814763" cy="2861411"/>
          </a:xfrm>
          <a:prstGeom prst="rect">
            <a:avLst/>
          </a:prstGeom>
          <a:noFill/>
          <a:ln w="19050" algn="ctr">
            <a:noFill/>
            <a:miter lim="800000"/>
            <a:headEnd/>
            <a:tailEnd/>
          </a:ln>
        </p:spPr>
      </p:pic>
      <p:pic>
        <p:nvPicPr>
          <p:cNvPr id="7" name="Picture 5">
            <a:extLst>
              <a:ext uri="{FF2B5EF4-FFF2-40B4-BE49-F238E27FC236}">
                <a16:creationId xmlns:a16="http://schemas.microsoft.com/office/drawing/2014/main" xmlns="" id="{4253AF78-AC66-4C67-9A79-551E41AB8C1D}"/>
              </a:ext>
            </a:extLst>
          </p:cNvPr>
          <p:cNvPicPr>
            <a:picLocks noChangeAspect="1" noChangeArrowheads="1"/>
          </p:cNvPicPr>
          <p:nvPr/>
        </p:nvPicPr>
        <p:blipFill>
          <a:blip r:embed="rId4" cstate="print"/>
          <a:srcRect/>
          <a:stretch>
            <a:fillRect/>
          </a:stretch>
        </p:blipFill>
        <p:spPr bwMode="auto">
          <a:xfrm>
            <a:off x="4675693" y="2249677"/>
            <a:ext cx="3829680" cy="2872260"/>
          </a:xfrm>
          <a:prstGeom prst="rect">
            <a:avLst/>
          </a:prstGeom>
          <a:noFill/>
          <a:ln w="19050" algn="ctr">
            <a:noFill/>
            <a:miter lim="800000"/>
            <a:headEnd/>
            <a:tailEnd/>
          </a:ln>
        </p:spPr>
      </p:pic>
      <p:sp>
        <p:nvSpPr>
          <p:cNvPr id="6" name="内容占位符 2">
            <a:extLst>
              <a:ext uri="{FF2B5EF4-FFF2-40B4-BE49-F238E27FC236}">
                <a16:creationId xmlns:a16="http://schemas.microsoft.com/office/drawing/2014/main" xmlns="" id="{74C82FC7-789B-413D-93FF-D3EB178094BC}"/>
              </a:ext>
            </a:extLst>
          </p:cNvPr>
          <p:cNvSpPr txBox="1">
            <a:spLocks/>
          </p:cNvSpPr>
          <p:nvPr/>
        </p:nvSpPr>
        <p:spPr bwMode="auto">
          <a:xfrm>
            <a:off x="609599" y="5185412"/>
            <a:ext cx="8026401" cy="103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a:lstStyle>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去除图像中的雾气</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a:p>
            <a:pPr marL="557213" marR="0" lvl="1" indent="-214313" algn="l" defTabSz="914400" rtl="0" eaLnBrk="1" fontAlgn="base" latinLnBrk="0" hangingPunct="1">
              <a:lnSpc>
                <a:spcPct val="100000"/>
              </a:lnSpc>
              <a:spcBef>
                <a:spcPct val="20000"/>
              </a:spcBef>
              <a:spcAft>
                <a:spcPct val="0"/>
              </a:spcAft>
              <a:buClrTx/>
              <a:buSzTx/>
              <a:buFont typeface="Arial" pitchFamily="34" charset="0"/>
              <a:buChar char="˃"/>
              <a:tabLst/>
              <a:defRPr/>
            </a:pPr>
            <a:endPar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567274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6663F3-4A0C-42EC-A90F-5CE6620904FC}"/>
              </a:ext>
            </a:extLst>
          </p:cNvPr>
          <p:cNvSpPr>
            <a:spLocks noGrp="1"/>
          </p:cNvSpPr>
          <p:nvPr>
            <p:ph type="title"/>
          </p:nvPr>
        </p:nvSpPr>
        <p:spPr/>
        <p:txBody>
          <a:bodyPr/>
          <a:lstStyle/>
          <a:p>
            <a:r>
              <a:rPr lang="zh-CN" altLang="en-US" dirty="0"/>
              <a:t>大作业 </a:t>
            </a:r>
            <a:r>
              <a:rPr lang="en-US" altLang="zh-CN" dirty="0"/>
              <a:t>(</a:t>
            </a:r>
            <a:r>
              <a:rPr lang="zh-CN" altLang="en-US" dirty="0"/>
              <a:t>选题三</a:t>
            </a:r>
            <a:r>
              <a:rPr lang="en-US" altLang="zh-CN" dirty="0"/>
              <a:t>: </a:t>
            </a:r>
            <a:r>
              <a:rPr lang="zh-CN" altLang="en-US" dirty="0"/>
              <a:t>去雾</a:t>
            </a:r>
            <a:r>
              <a:rPr lang="en-US" altLang="zh-CN" dirty="0"/>
              <a:t>)</a:t>
            </a:r>
            <a:endParaRPr lang="zh-CN" altLang="en-US" dirty="0"/>
          </a:p>
        </p:txBody>
      </p:sp>
      <p:sp>
        <p:nvSpPr>
          <p:cNvPr id="3" name="内容占位符 2">
            <a:extLst>
              <a:ext uri="{FF2B5EF4-FFF2-40B4-BE49-F238E27FC236}">
                <a16:creationId xmlns:a16="http://schemas.microsoft.com/office/drawing/2014/main" xmlns="" id="{400C0759-7143-4CEC-A236-22A643576AFD}"/>
              </a:ext>
            </a:extLst>
          </p:cNvPr>
          <p:cNvSpPr>
            <a:spLocks noGrp="1"/>
          </p:cNvSpPr>
          <p:nvPr>
            <p:ph idx="1"/>
          </p:nvPr>
        </p:nvSpPr>
        <p:spPr/>
        <p:txBody>
          <a:bodyPr/>
          <a:lstStyle/>
          <a:p>
            <a:r>
              <a:rPr lang="zh-CN" altLang="en-US" dirty="0"/>
              <a:t>去雾算法</a:t>
            </a:r>
            <a:endParaRPr lang="en-US" altLang="zh-CN" dirty="0"/>
          </a:p>
          <a:p>
            <a:pPr lvl="1"/>
            <a:r>
              <a:rPr lang="zh-CN" altLang="en-US" b="0" i="0" u="none" strike="noStrike" dirty="0">
                <a:effectLst/>
                <a:latin typeface="PingFang SC"/>
              </a:rPr>
              <a:t>暗通道增强，</a:t>
            </a:r>
            <a:r>
              <a:rPr lang="en-US" altLang="zh-CN" b="0" i="0" u="none" strike="noStrike" dirty="0">
                <a:effectLst/>
                <a:latin typeface="PingFang SC"/>
              </a:rPr>
              <a:t>Single Image Haze Removal Using Dark Channel Prior</a:t>
            </a:r>
            <a:r>
              <a:rPr lang="en-US" altLang="zh-CN" dirty="0">
                <a:latin typeface="PingFang SC"/>
              </a:rPr>
              <a:t>.</a:t>
            </a:r>
            <a:r>
              <a:rPr lang="zh-CN" altLang="en-US" dirty="0">
                <a:latin typeface="PingFang SC"/>
              </a:rPr>
              <a:t>  </a:t>
            </a:r>
            <a:r>
              <a:rPr lang="en-US" altLang="zh-CN" b="0" i="0" u="none" strike="noStrike" dirty="0">
                <a:effectLst/>
                <a:latin typeface="PingFang SC"/>
              </a:rPr>
              <a:t>CVPR09.</a:t>
            </a:r>
          </a:p>
          <a:p>
            <a:pPr lvl="1"/>
            <a:r>
              <a:rPr lang="zh-CN" altLang="en-US" dirty="0">
                <a:latin typeface="PingFang SC"/>
              </a:rPr>
              <a:t>基于</a:t>
            </a:r>
            <a:r>
              <a:rPr lang="en-US" altLang="zh-CN" dirty="0">
                <a:latin typeface="PingFang SC"/>
              </a:rPr>
              <a:t>GAN</a:t>
            </a:r>
            <a:r>
              <a:rPr lang="zh-CN" altLang="en-US" dirty="0">
                <a:latin typeface="PingFang SC"/>
              </a:rPr>
              <a:t>的方法</a:t>
            </a:r>
            <a:endParaRPr lang="en-US" altLang="zh-CN" b="0" i="0" u="none" strike="noStrike" dirty="0">
              <a:effectLst/>
              <a:latin typeface="PingFang SC"/>
            </a:endParaRPr>
          </a:p>
          <a:p>
            <a:pPr lvl="2"/>
            <a:r>
              <a:rPr kumimoji="1" lang="zh-CN" altLang="en-US" dirty="0"/>
              <a:t>希望同学们从雾的产生原因等角度考虑进行去雾算法的设计</a:t>
            </a:r>
            <a:endParaRPr kumimoji="1" lang="en-US" altLang="zh-CN" dirty="0"/>
          </a:p>
          <a:p>
            <a:pPr lvl="2"/>
            <a:endParaRPr kumimoji="1" lang="en-US" altLang="zh-CN" dirty="0"/>
          </a:p>
          <a:p>
            <a:r>
              <a:rPr kumimoji="1" lang="zh-CN" altLang="en-US" dirty="0"/>
              <a:t>数据集</a:t>
            </a:r>
            <a:endParaRPr kumimoji="1" lang="en-US" altLang="zh-CN" dirty="0"/>
          </a:p>
          <a:p>
            <a:pPr lvl="1"/>
            <a:r>
              <a:rPr lang="en-US" altLang="zh-CN" sz="1800" dirty="0"/>
              <a:t>RESIDE</a:t>
            </a:r>
            <a:r>
              <a:rPr lang="zh-CN" altLang="en-US" sz="1800" dirty="0"/>
              <a:t>数据集</a:t>
            </a:r>
            <a:endParaRPr lang="en-US" altLang="zh-CN" sz="1800" dirty="0"/>
          </a:p>
          <a:p>
            <a:pPr lvl="1"/>
            <a:endParaRPr lang="zh-CN" altLang="en-US" sz="1800" dirty="0"/>
          </a:p>
        </p:txBody>
      </p:sp>
      <p:pic>
        <p:nvPicPr>
          <p:cNvPr id="5" name="图片 4" descr="图片包含 室内, 大, 充满, 许多&#10;&#10;描述已自动生成">
            <a:extLst>
              <a:ext uri="{FF2B5EF4-FFF2-40B4-BE49-F238E27FC236}">
                <a16:creationId xmlns:a16="http://schemas.microsoft.com/office/drawing/2014/main" xmlns="" id="{A24D0F8D-DDB2-4545-8E55-7850317C5BAC}"/>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62778"/>
          <a:stretch/>
        </p:blipFill>
        <p:spPr>
          <a:xfrm>
            <a:off x="3399193" y="3429000"/>
            <a:ext cx="4577919" cy="3429000"/>
          </a:xfrm>
          <a:prstGeom prst="rect">
            <a:avLst/>
          </a:prstGeom>
        </p:spPr>
      </p:pic>
    </p:spTree>
    <p:extLst>
      <p:ext uri="{BB962C8B-B14F-4D97-AF65-F5344CB8AC3E}">
        <p14:creationId xmlns:p14="http://schemas.microsoft.com/office/powerpoint/2010/main" val="1855034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270A5B2-E4C8-4E98-812F-EA9638C244DE}"/>
              </a:ext>
            </a:extLst>
          </p:cNvPr>
          <p:cNvSpPr>
            <a:spLocks noGrp="1"/>
          </p:cNvSpPr>
          <p:nvPr>
            <p:ph type="title"/>
          </p:nvPr>
        </p:nvSpPr>
        <p:spPr/>
        <p:txBody>
          <a:bodyPr/>
          <a:lstStyle/>
          <a:p>
            <a:r>
              <a:rPr lang="zh-CN" altLang="en-US" dirty="0"/>
              <a:t>大作业 </a:t>
            </a:r>
            <a:r>
              <a:rPr lang="en-US" altLang="zh-CN" dirty="0"/>
              <a:t>(</a:t>
            </a:r>
            <a:r>
              <a:rPr lang="zh-CN" altLang="en-US" dirty="0"/>
              <a:t>选题三</a:t>
            </a:r>
            <a:r>
              <a:rPr lang="en-US" altLang="zh-CN" dirty="0"/>
              <a:t>: </a:t>
            </a:r>
            <a:r>
              <a:rPr lang="zh-CN" altLang="en-US" dirty="0"/>
              <a:t>去雾</a:t>
            </a:r>
            <a:r>
              <a:rPr lang="en-US" altLang="zh-CN" dirty="0"/>
              <a:t>)</a:t>
            </a:r>
            <a:endParaRPr lang="zh-CN" altLang="en-US" dirty="0"/>
          </a:p>
        </p:txBody>
      </p:sp>
      <p:sp>
        <p:nvSpPr>
          <p:cNvPr id="3" name="内容占位符 2">
            <a:extLst>
              <a:ext uri="{FF2B5EF4-FFF2-40B4-BE49-F238E27FC236}">
                <a16:creationId xmlns:a16="http://schemas.microsoft.com/office/drawing/2014/main" xmlns="" id="{E2CE1309-B1BE-4CB7-B718-89D7D9C6616C}"/>
              </a:ext>
            </a:extLst>
          </p:cNvPr>
          <p:cNvSpPr>
            <a:spLocks noGrp="1"/>
          </p:cNvSpPr>
          <p:nvPr>
            <p:ph idx="1"/>
          </p:nvPr>
        </p:nvSpPr>
        <p:spPr/>
        <p:txBody>
          <a:bodyPr>
            <a:normAutofit/>
          </a:bodyPr>
          <a:lstStyle/>
          <a:p>
            <a:pPr marL="0" indent="0">
              <a:buNone/>
            </a:pPr>
            <a:r>
              <a:rPr lang="zh-CN" altLang="en-US" dirty="0"/>
              <a:t>参考论文：</a:t>
            </a:r>
            <a:endParaRPr lang="en-US" altLang="zh-CN" sz="3200" dirty="0"/>
          </a:p>
          <a:p>
            <a:pPr marL="447675" indent="-447675">
              <a:buNone/>
            </a:pPr>
            <a:r>
              <a:rPr lang="en-US" altLang="zh-CN" sz="1800" dirty="0">
                <a:cs typeface="Arial" panose="020B0604020202020204" pitchFamily="34" charset="0"/>
              </a:rPr>
              <a:t>[1] Li R, Pan J, Li Z, et al. Single Image Dehazing via Conditional Generative Adversarial Network. CVPR 2018.</a:t>
            </a:r>
          </a:p>
          <a:p>
            <a:pPr marL="447675" indent="-447675">
              <a:buNone/>
            </a:pPr>
            <a:r>
              <a:rPr lang="en-US" altLang="zh-CN" sz="1800" dirty="0">
                <a:cs typeface="Arial" panose="020B0604020202020204" pitchFamily="34" charset="0"/>
              </a:rPr>
              <a:t>[2] Hong M, </a:t>
            </a:r>
            <a:r>
              <a:rPr lang="en-US" altLang="zh-CN" sz="1800" dirty="0" err="1">
                <a:cs typeface="Arial" panose="020B0604020202020204" pitchFamily="34" charset="0"/>
              </a:rPr>
              <a:t>Xie</a:t>
            </a:r>
            <a:r>
              <a:rPr lang="en-US" altLang="zh-CN" sz="1800" dirty="0">
                <a:cs typeface="Arial" panose="020B0604020202020204" pitchFamily="34" charset="0"/>
              </a:rPr>
              <a:t> Y, Li C, et al.</a:t>
            </a:r>
            <a:r>
              <a:rPr lang="zh-CN" altLang="en-US" sz="1800" dirty="0">
                <a:cs typeface="Arial" panose="020B0604020202020204" pitchFamily="34" charset="0"/>
              </a:rPr>
              <a:t> Distilling Image Dehazing With Heterogeneous Task Imitation</a:t>
            </a:r>
            <a:r>
              <a:rPr lang="en-US" altLang="zh-CN" sz="1800" dirty="0">
                <a:cs typeface="Arial" panose="020B0604020202020204" pitchFamily="34" charset="0"/>
              </a:rPr>
              <a:t>. CVPR 2020.</a:t>
            </a:r>
            <a:endParaRPr lang="zh-CN" altLang="en-US" sz="1800" dirty="0">
              <a:cs typeface="Arial" panose="020B0604020202020204" pitchFamily="34" charset="0"/>
            </a:endParaRPr>
          </a:p>
          <a:p>
            <a:pPr marL="447675" indent="-447675">
              <a:buNone/>
            </a:pPr>
            <a:r>
              <a:rPr lang="en-US" altLang="zh-CN" sz="1800" dirty="0">
                <a:cs typeface="Arial" panose="020B0604020202020204" pitchFamily="34" charset="0"/>
              </a:rPr>
              <a:t>[3] Shao Y, Li L, Ren W, et al. Domain Adaptation for Image Dehazing. CVPR 2020</a:t>
            </a:r>
          </a:p>
          <a:p>
            <a:pPr marL="447675" indent="-447675">
              <a:buNone/>
            </a:pPr>
            <a:r>
              <a:rPr lang="en-US" altLang="zh-CN" sz="1800" dirty="0">
                <a:cs typeface="Arial" panose="020B0604020202020204" pitchFamily="34" charset="0"/>
              </a:rPr>
              <a:t>[4] </a:t>
            </a:r>
            <a:r>
              <a:rPr lang="en-US" altLang="zh-CN" sz="1800" dirty="0" err="1">
                <a:cs typeface="Arial" panose="020B0604020202020204" pitchFamily="34" charset="0"/>
              </a:rPr>
              <a:t>Jiangxin</a:t>
            </a:r>
            <a:r>
              <a:rPr lang="en-US" altLang="zh-CN" sz="1800" dirty="0">
                <a:cs typeface="Arial" panose="020B0604020202020204" pitchFamily="34" charset="0"/>
              </a:rPr>
              <a:t> D and Jinshan P. Physics-based Feature Dehazing Networks. ECCV 2020.</a:t>
            </a:r>
          </a:p>
          <a:p>
            <a:pPr marL="447675" indent="-447675">
              <a:buNone/>
            </a:pPr>
            <a:r>
              <a:rPr lang="en-US" altLang="zh-CN" sz="1800" dirty="0">
                <a:cs typeface="Arial" panose="020B0604020202020204" pitchFamily="34" charset="0"/>
              </a:rPr>
              <a:t>[5] </a:t>
            </a:r>
            <a:r>
              <a:rPr lang="en-US" altLang="zh-CN" sz="1800" dirty="0" err="1">
                <a:cs typeface="Arial" panose="020B0604020202020204" pitchFamily="34" charset="0"/>
              </a:rPr>
              <a:t>Qili</a:t>
            </a:r>
            <a:r>
              <a:rPr lang="en-US" altLang="zh-CN" sz="1800" dirty="0">
                <a:cs typeface="Arial" panose="020B0604020202020204" pitchFamily="34" charset="0"/>
              </a:rPr>
              <a:t> D, </a:t>
            </a:r>
            <a:r>
              <a:rPr lang="en-US" altLang="zh-CN" sz="1800" dirty="0" err="1">
                <a:cs typeface="Arial" panose="020B0604020202020204" pitchFamily="34" charset="0"/>
              </a:rPr>
              <a:t>Ziling</a:t>
            </a:r>
            <a:r>
              <a:rPr lang="en-US" altLang="zh-CN" sz="1800" dirty="0">
                <a:cs typeface="Arial" panose="020B0604020202020204" pitchFamily="34" charset="0"/>
              </a:rPr>
              <a:t> H, Chung-Chi T, et al. </a:t>
            </a:r>
            <a:r>
              <a:rPr lang="en-US" altLang="zh-CN" sz="1800" dirty="0" err="1">
                <a:cs typeface="Arial" panose="020B0604020202020204" pitchFamily="34" charset="0"/>
              </a:rPr>
              <a:t>HardGAN</a:t>
            </a:r>
            <a:r>
              <a:rPr lang="en-US" altLang="zh-CN" sz="1800" dirty="0">
                <a:cs typeface="Arial" panose="020B0604020202020204" pitchFamily="34" charset="0"/>
              </a:rPr>
              <a:t>: A Haze-Aware Representation Distillation GAN for Single Image.</a:t>
            </a:r>
            <a:r>
              <a:rPr lang="zh-CN" altLang="en-US" sz="1800" dirty="0">
                <a:cs typeface="Arial" panose="020B0604020202020204" pitchFamily="34" charset="0"/>
              </a:rPr>
              <a:t> </a:t>
            </a:r>
            <a:r>
              <a:rPr lang="en-US" altLang="zh-CN" sz="1800" dirty="0">
                <a:cs typeface="Arial" panose="020B0604020202020204" pitchFamily="34" charset="0"/>
              </a:rPr>
              <a:t>ECCV</a:t>
            </a:r>
            <a:r>
              <a:rPr lang="zh-CN" altLang="en-US" sz="1800" dirty="0">
                <a:cs typeface="Arial" panose="020B0604020202020204" pitchFamily="34" charset="0"/>
              </a:rPr>
              <a:t> </a:t>
            </a:r>
            <a:r>
              <a:rPr lang="en-US" altLang="zh-CN" sz="1800" dirty="0">
                <a:cs typeface="Arial" panose="020B0604020202020204" pitchFamily="34" charset="0"/>
              </a:rPr>
              <a:t>2020.</a:t>
            </a:r>
          </a:p>
          <a:p>
            <a:pPr marL="447675" indent="-447675">
              <a:buNone/>
            </a:pPr>
            <a:endParaRPr lang="en-US" altLang="zh-CN" sz="2400" dirty="0">
              <a:cs typeface="Arial" panose="020B0604020202020204" pitchFamily="34" charset="0"/>
            </a:endParaRPr>
          </a:p>
          <a:p>
            <a:pPr marL="447675" indent="-447675">
              <a:buNone/>
            </a:pPr>
            <a:endParaRPr lang="en-US" altLang="zh-CN" sz="2400" dirty="0">
              <a:cs typeface="Arial" panose="020B0604020202020204" pitchFamily="34" charset="0"/>
            </a:endParaRPr>
          </a:p>
          <a:p>
            <a:pPr marL="0" indent="0">
              <a:buNone/>
            </a:pPr>
            <a:endParaRPr lang="en-US" altLang="zh-CN" dirty="0"/>
          </a:p>
          <a:p>
            <a:endParaRPr lang="zh-CN" altLang="en-US" dirty="0"/>
          </a:p>
        </p:txBody>
      </p:sp>
    </p:spTree>
    <p:extLst>
      <p:ext uri="{BB962C8B-B14F-4D97-AF65-F5344CB8AC3E}">
        <p14:creationId xmlns:p14="http://schemas.microsoft.com/office/powerpoint/2010/main" val="1999141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作业概览</a:t>
            </a:r>
          </a:p>
        </p:txBody>
      </p:sp>
      <p:sp>
        <p:nvSpPr>
          <p:cNvPr id="3" name="内容占位符 2"/>
          <p:cNvSpPr>
            <a:spLocks noGrp="1"/>
          </p:cNvSpPr>
          <p:nvPr>
            <p:ph idx="1"/>
          </p:nvPr>
        </p:nvSpPr>
        <p:spPr>
          <a:xfrm>
            <a:off x="638627" y="1259115"/>
            <a:ext cx="8376064" cy="5214257"/>
          </a:xfrm>
        </p:spPr>
        <p:txBody>
          <a:bodyPr>
            <a:normAutofit fontScale="92500" lnSpcReduction="10000"/>
          </a:bodyPr>
          <a:lstStyle/>
          <a:p>
            <a:r>
              <a:rPr lang="zh-CN" altLang="en-US" dirty="0"/>
              <a:t>两次代码实现作业</a:t>
            </a:r>
            <a:r>
              <a:rPr lang="en-US" altLang="zh-CN" dirty="0"/>
              <a:t>+</a:t>
            </a:r>
            <a:r>
              <a:rPr lang="zh-CN" altLang="en-US" dirty="0"/>
              <a:t>一次课堂分享</a:t>
            </a:r>
            <a:endParaRPr lang="en-US" altLang="zh-CN" dirty="0"/>
          </a:p>
          <a:p>
            <a:pPr lvl="1"/>
            <a:r>
              <a:rPr lang="zh-CN" altLang="en-US" dirty="0"/>
              <a:t>图像滤镜效果实现作业（个人，以下题目</a:t>
            </a:r>
            <a:r>
              <a:rPr lang="zh-CN" altLang="en-US" b="1" dirty="0"/>
              <a:t>选两个</a:t>
            </a:r>
            <a:r>
              <a:rPr lang="zh-CN" altLang="en-US" dirty="0"/>
              <a:t>完成）</a:t>
            </a:r>
            <a:endParaRPr lang="en-US" altLang="zh-CN" dirty="0"/>
          </a:p>
          <a:p>
            <a:pPr lvl="2"/>
            <a:r>
              <a:rPr lang="zh-CN" altLang="en-US" dirty="0"/>
              <a:t>人像美肤</a:t>
            </a:r>
            <a:endParaRPr lang="en-US" altLang="zh-CN" dirty="0"/>
          </a:p>
          <a:p>
            <a:pPr lvl="2"/>
            <a:r>
              <a:rPr lang="en-US" altLang="zh-CN" dirty="0"/>
              <a:t>LOMO</a:t>
            </a:r>
            <a:r>
              <a:rPr lang="zh-CN" altLang="en-US" dirty="0"/>
              <a:t>滤镜</a:t>
            </a:r>
            <a:endParaRPr lang="en-US" altLang="zh-CN" dirty="0"/>
          </a:p>
          <a:p>
            <a:pPr lvl="2"/>
            <a:r>
              <a:rPr lang="zh-CN" altLang="en-US" dirty="0"/>
              <a:t>晶格化效果</a:t>
            </a:r>
            <a:endParaRPr lang="en-US" altLang="zh-CN" dirty="0"/>
          </a:p>
          <a:p>
            <a:pPr lvl="2"/>
            <a:r>
              <a:rPr lang="zh-CN" altLang="en-US" dirty="0"/>
              <a:t>扩散高光效果</a:t>
            </a:r>
            <a:endParaRPr lang="en-US" altLang="zh-CN" dirty="0"/>
          </a:p>
          <a:p>
            <a:pPr lvl="2"/>
            <a:r>
              <a:rPr lang="zh-CN" altLang="en-US" dirty="0"/>
              <a:t>自选滤镜</a:t>
            </a:r>
            <a:endParaRPr lang="en-US" altLang="zh-CN" dirty="0"/>
          </a:p>
          <a:p>
            <a:pPr lvl="1"/>
            <a:r>
              <a:rPr lang="zh-CN" altLang="en-US" dirty="0"/>
              <a:t>大作业（组队，从推荐题目</a:t>
            </a:r>
            <a:r>
              <a:rPr lang="zh-CN" altLang="en-US" b="1" dirty="0"/>
              <a:t>选一个</a:t>
            </a:r>
            <a:r>
              <a:rPr lang="zh-CN" altLang="en-US" dirty="0"/>
              <a:t>完成或者自选题目）</a:t>
            </a:r>
            <a:endParaRPr lang="en-US" altLang="zh-CN" dirty="0"/>
          </a:p>
          <a:p>
            <a:pPr lvl="2"/>
            <a:r>
              <a:rPr lang="zh-CN" altLang="en-US" dirty="0"/>
              <a:t>人脸美化</a:t>
            </a:r>
            <a:r>
              <a:rPr lang="en-US" altLang="zh-CN" dirty="0"/>
              <a:t>(</a:t>
            </a:r>
            <a:r>
              <a:rPr lang="zh-CN" altLang="en-US" dirty="0"/>
              <a:t>瘦脸，大眼，祛斑，美白等等</a:t>
            </a:r>
            <a:r>
              <a:rPr lang="en-US" altLang="zh-CN" dirty="0"/>
              <a:t>)</a:t>
            </a:r>
          </a:p>
          <a:p>
            <a:pPr lvl="2"/>
            <a:r>
              <a:rPr lang="zh-CN" altLang="en-US" dirty="0"/>
              <a:t>去模糊</a:t>
            </a:r>
            <a:endParaRPr lang="en-US" altLang="zh-CN" dirty="0"/>
          </a:p>
          <a:p>
            <a:pPr lvl="2"/>
            <a:r>
              <a:rPr lang="zh-CN" altLang="en-US" dirty="0"/>
              <a:t>去雾</a:t>
            </a:r>
            <a:endParaRPr lang="en-US" altLang="zh-CN" dirty="0"/>
          </a:p>
          <a:p>
            <a:pPr lvl="2"/>
            <a:r>
              <a:rPr lang="zh-CN" altLang="en-US" dirty="0"/>
              <a:t>图像增强</a:t>
            </a:r>
            <a:endParaRPr lang="en-US" altLang="zh-CN" dirty="0"/>
          </a:p>
          <a:p>
            <a:pPr lvl="2"/>
            <a:r>
              <a:rPr lang="zh-CN" altLang="en-US" dirty="0"/>
              <a:t>风格迁移</a:t>
            </a:r>
            <a:endParaRPr lang="en-US" altLang="zh-CN" dirty="0"/>
          </a:p>
          <a:p>
            <a:pPr lvl="2"/>
            <a:r>
              <a:rPr lang="zh-CN" altLang="en-US" dirty="0"/>
              <a:t>人像抠图</a:t>
            </a:r>
            <a:endParaRPr lang="en-US" altLang="zh-CN" dirty="0"/>
          </a:p>
          <a:p>
            <a:pPr lvl="2"/>
            <a:r>
              <a:rPr lang="zh-CN" altLang="en-US" dirty="0"/>
              <a:t>超分辨率</a:t>
            </a:r>
            <a:endParaRPr lang="en-US" altLang="zh-CN" dirty="0"/>
          </a:p>
          <a:p>
            <a:pPr lvl="2"/>
            <a:r>
              <a:rPr lang="zh-CN" altLang="en-US" dirty="0"/>
              <a:t>图像着色</a:t>
            </a:r>
            <a:endParaRPr lang="en-US" altLang="zh-CN" dirty="0"/>
          </a:p>
          <a:p>
            <a:pPr lvl="2"/>
            <a:r>
              <a:rPr lang="zh-CN" altLang="en-US" dirty="0"/>
              <a:t>自选和自己研究方向相关题目，提前和助教确认</a:t>
            </a:r>
            <a:endParaRPr lang="en-US" altLang="zh-CN" dirty="0"/>
          </a:p>
          <a:p>
            <a:pPr lvl="1"/>
            <a:r>
              <a:rPr lang="zh-CN" altLang="en-US" dirty="0"/>
              <a:t>课堂分享</a:t>
            </a:r>
            <a:endParaRPr lang="en-US" altLang="zh-CN" dirty="0"/>
          </a:p>
          <a:p>
            <a:pPr lvl="2"/>
            <a:r>
              <a:rPr lang="zh-CN" altLang="en-US" dirty="0"/>
              <a:t>大作业选题相关论文综述介绍</a:t>
            </a:r>
            <a:endParaRPr lang="en-US" altLang="zh-CN" dirty="0"/>
          </a:p>
          <a:p>
            <a:pPr lvl="2"/>
            <a:endParaRPr lang="en-US" altLang="zh-CN" dirty="0"/>
          </a:p>
          <a:p>
            <a:pPr marL="685800" lvl="2" indent="0">
              <a:buNone/>
            </a:pPr>
            <a:endParaRPr lang="en-US" altLang="zh-CN" dirty="0"/>
          </a:p>
          <a:p>
            <a:pPr lvl="2"/>
            <a:endParaRPr lang="en-US" altLang="zh-CN" dirty="0"/>
          </a:p>
          <a:p>
            <a:pPr lvl="1"/>
            <a:endParaRPr lang="en-US" altLang="zh-CN" dirty="0"/>
          </a:p>
          <a:p>
            <a:pPr lvl="1"/>
            <a:endParaRPr lang="en-US" altLang="zh-CN" dirty="0"/>
          </a:p>
          <a:p>
            <a:pPr lvl="1"/>
            <a:endParaRPr lang="en-US" altLang="zh-CN" dirty="0"/>
          </a:p>
          <a:p>
            <a:endParaRPr lang="en-US" altLang="zh-CN" dirty="0"/>
          </a:p>
        </p:txBody>
      </p:sp>
    </p:spTree>
    <p:extLst>
      <p:ext uri="{BB962C8B-B14F-4D97-AF65-F5344CB8AC3E}">
        <p14:creationId xmlns:p14="http://schemas.microsoft.com/office/powerpoint/2010/main" val="1183246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大作业 </a:t>
            </a:r>
            <a:r>
              <a:rPr lang="en-US" altLang="zh-CN" dirty="0"/>
              <a:t>(</a:t>
            </a:r>
            <a:r>
              <a:rPr lang="zh-CN" altLang="en-US" dirty="0"/>
              <a:t>选题四</a:t>
            </a:r>
            <a:r>
              <a:rPr lang="en-US" altLang="zh-CN" dirty="0"/>
              <a:t>: </a:t>
            </a:r>
            <a:r>
              <a:rPr lang="zh-CN" altLang="en-US" dirty="0"/>
              <a:t>图像增强</a:t>
            </a:r>
            <a:r>
              <a:rPr lang="en-US" altLang="zh-CN" dirty="0"/>
              <a:t>)</a:t>
            </a:r>
            <a:endParaRPr lang="zh-CN" altLang="en-US" dirty="0"/>
          </a:p>
        </p:txBody>
      </p:sp>
      <p:pic>
        <p:nvPicPr>
          <p:cNvPr id="5" name="Picture 2" descr="https://github.com/nothinglo/Deep-Photo-Enhancer/raw/master/images/tea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780" y="1151078"/>
            <a:ext cx="6166008" cy="462902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p:cNvSpPr>
            <a:spLocks noGrp="1"/>
          </p:cNvSpPr>
          <p:nvPr>
            <p:ph idx="1"/>
          </p:nvPr>
        </p:nvSpPr>
        <p:spPr>
          <a:xfrm>
            <a:off x="609599" y="6096000"/>
            <a:ext cx="8026401" cy="442858"/>
          </a:xfrm>
        </p:spPr>
        <p:txBody>
          <a:bodyPr>
            <a:normAutofit lnSpcReduction="10000"/>
          </a:bodyPr>
          <a:lstStyle/>
          <a:p>
            <a:r>
              <a:rPr lang="zh-CN" altLang="en-US" dirty="0"/>
              <a:t>正常情况下的图像画质增强</a:t>
            </a:r>
            <a:endParaRPr lang="en-US" altLang="zh-CN" dirty="0"/>
          </a:p>
          <a:p>
            <a:pPr lvl="1"/>
            <a:endParaRPr lang="en-US" altLang="zh-CN" dirty="0"/>
          </a:p>
        </p:txBody>
      </p:sp>
    </p:spTree>
    <p:extLst>
      <p:ext uri="{BB962C8B-B14F-4D97-AF65-F5344CB8AC3E}">
        <p14:creationId xmlns:p14="http://schemas.microsoft.com/office/powerpoint/2010/main" val="44231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572C111-56CE-4A7D-A41C-2F14C9ED610F}"/>
              </a:ext>
            </a:extLst>
          </p:cNvPr>
          <p:cNvSpPr>
            <a:spLocks noGrp="1"/>
          </p:cNvSpPr>
          <p:nvPr>
            <p:ph type="title"/>
          </p:nvPr>
        </p:nvSpPr>
        <p:spPr/>
        <p:txBody>
          <a:bodyPr/>
          <a:lstStyle/>
          <a:p>
            <a:r>
              <a:rPr lang="zh-CN" altLang="en-US" dirty="0"/>
              <a:t>大作业 </a:t>
            </a:r>
            <a:r>
              <a:rPr lang="en-US" altLang="zh-CN" dirty="0"/>
              <a:t>(</a:t>
            </a:r>
            <a:r>
              <a:rPr lang="zh-CN" altLang="en-US" dirty="0"/>
              <a:t>选题四</a:t>
            </a:r>
            <a:r>
              <a:rPr lang="en-US" altLang="zh-CN" dirty="0"/>
              <a:t>: </a:t>
            </a:r>
            <a:r>
              <a:rPr lang="zh-CN" altLang="en-US" dirty="0"/>
              <a:t>图像增强</a:t>
            </a:r>
            <a:r>
              <a:rPr lang="en-US" altLang="zh-CN" dirty="0"/>
              <a:t>)</a:t>
            </a:r>
            <a:endParaRPr lang="zh-CN" altLang="en-US" dirty="0"/>
          </a:p>
        </p:txBody>
      </p:sp>
      <p:sp>
        <p:nvSpPr>
          <p:cNvPr id="3" name="内容占位符 2">
            <a:extLst>
              <a:ext uri="{FF2B5EF4-FFF2-40B4-BE49-F238E27FC236}">
                <a16:creationId xmlns:a16="http://schemas.microsoft.com/office/drawing/2014/main" xmlns="" id="{C99876F5-B168-4E60-A7F3-CAB91CBF6037}"/>
              </a:ext>
            </a:extLst>
          </p:cNvPr>
          <p:cNvSpPr>
            <a:spLocks noGrp="1"/>
          </p:cNvSpPr>
          <p:nvPr>
            <p:ph idx="1"/>
          </p:nvPr>
        </p:nvSpPr>
        <p:spPr/>
        <p:txBody>
          <a:bodyPr/>
          <a:lstStyle/>
          <a:p>
            <a:r>
              <a:rPr lang="zh-CN" altLang="en-US" dirty="0"/>
              <a:t>本选题推荐使用</a:t>
            </a:r>
            <a:r>
              <a:rPr lang="en-US" altLang="zh-CN" dirty="0"/>
              <a:t>GAN</a:t>
            </a:r>
            <a:r>
              <a:rPr lang="zh-CN" altLang="en-US" dirty="0"/>
              <a:t>来进行</a:t>
            </a:r>
          </a:p>
          <a:p>
            <a:r>
              <a:rPr lang="zh-CN" altLang="en-US" dirty="0"/>
              <a:t>推荐数据集</a:t>
            </a:r>
            <a:endParaRPr lang="en-US" altLang="zh-CN" dirty="0"/>
          </a:p>
          <a:p>
            <a:pPr lvl="1"/>
            <a:r>
              <a:rPr lang="en-US" altLang="zh-CN" dirty="0"/>
              <a:t>ICCV2017</a:t>
            </a:r>
            <a:r>
              <a:rPr lang="zh-CN" altLang="en-US" dirty="0"/>
              <a:t>的</a:t>
            </a:r>
            <a:r>
              <a:rPr lang="en-US" altLang="zh-CN" dirty="0"/>
              <a:t>DPED</a:t>
            </a:r>
            <a:r>
              <a:rPr lang="zh-CN" altLang="en-US" dirty="0"/>
              <a:t>数据集</a:t>
            </a:r>
            <a:endParaRPr lang="en-US" altLang="zh-CN" dirty="0"/>
          </a:p>
          <a:p>
            <a:pPr lvl="2"/>
            <a:r>
              <a:rPr lang="zh-CN" altLang="en-US" dirty="0"/>
              <a:t>包括三种手机和一个单反的相同场景下的配对数据</a:t>
            </a:r>
            <a:endParaRPr lang="en-US" altLang="zh-CN" dirty="0"/>
          </a:p>
          <a:p>
            <a:r>
              <a:rPr lang="zh-CN" altLang="en-US" dirty="0"/>
              <a:t>可以使用</a:t>
            </a:r>
            <a:r>
              <a:rPr lang="en-US" altLang="zh-CN" dirty="0"/>
              <a:t>DPED</a:t>
            </a:r>
            <a:r>
              <a:rPr lang="zh-CN" altLang="en-US" dirty="0"/>
              <a:t>提供的开源代码，但在开源代码里面要有自己的改进</a:t>
            </a:r>
          </a:p>
        </p:txBody>
      </p:sp>
      <p:pic>
        <p:nvPicPr>
          <p:cNvPr id="5" name="图片 4">
            <a:extLst>
              <a:ext uri="{FF2B5EF4-FFF2-40B4-BE49-F238E27FC236}">
                <a16:creationId xmlns:a16="http://schemas.microsoft.com/office/drawing/2014/main" xmlns="" id="{12C74522-98B1-4EA2-8572-74F72CF8A58F}"/>
              </a:ext>
            </a:extLst>
          </p:cNvPr>
          <p:cNvPicPr>
            <a:picLocks noChangeAspect="1"/>
          </p:cNvPicPr>
          <p:nvPr/>
        </p:nvPicPr>
        <p:blipFill>
          <a:blip r:embed="rId3"/>
          <a:stretch>
            <a:fillRect/>
          </a:stretch>
        </p:blipFill>
        <p:spPr>
          <a:xfrm>
            <a:off x="734491" y="3821462"/>
            <a:ext cx="7805644" cy="2880511"/>
          </a:xfrm>
          <a:prstGeom prst="rect">
            <a:avLst/>
          </a:prstGeom>
        </p:spPr>
      </p:pic>
    </p:spTree>
    <p:extLst>
      <p:ext uri="{BB962C8B-B14F-4D97-AF65-F5344CB8AC3E}">
        <p14:creationId xmlns:p14="http://schemas.microsoft.com/office/powerpoint/2010/main" val="3763932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大作业 </a:t>
            </a:r>
            <a:r>
              <a:rPr lang="en-US" altLang="zh-CN" dirty="0"/>
              <a:t>(</a:t>
            </a:r>
            <a:r>
              <a:rPr lang="zh-CN" altLang="en-US" dirty="0"/>
              <a:t>选题四</a:t>
            </a:r>
            <a:r>
              <a:rPr lang="en-US" altLang="zh-CN" dirty="0"/>
              <a:t>: </a:t>
            </a:r>
            <a:r>
              <a:rPr lang="zh-CN" altLang="en-US" dirty="0"/>
              <a:t>图像增强</a:t>
            </a:r>
            <a:r>
              <a:rPr lang="en-US" altLang="zh-CN" dirty="0"/>
              <a:t>)</a:t>
            </a:r>
            <a:endParaRPr lang="zh-CN" altLang="en-US" dirty="0"/>
          </a:p>
        </p:txBody>
      </p:sp>
      <p:sp>
        <p:nvSpPr>
          <p:cNvPr id="13" name="内容占位符 2"/>
          <p:cNvSpPr>
            <a:spLocks noGrp="1"/>
          </p:cNvSpPr>
          <p:nvPr>
            <p:ph idx="1"/>
          </p:nvPr>
        </p:nvSpPr>
        <p:spPr>
          <a:xfrm>
            <a:off x="278296" y="1176819"/>
            <a:ext cx="8547652" cy="5560157"/>
          </a:xfrm>
        </p:spPr>
        <p:txBody>
          <a:bodyPr>
            <a:normAutofit/>
          </a:bodyPr>
          <a:lstStyle/>
          <a:p>
            <a:pPr marL="0" indent="0">
              <a:buNone/>
            </a:pPr>
            <a:r>
              <a:rPr lang="zh-CN" altLang="en-US" sz="2200" dirty="0"/>
              <a:t>参考论文：</a:t>
            </a:r>
            <a:endParaRPr lang="en-US" altLang="zh-CN" sz="2200" dirty="0"/>
          </a:p>
          <a:p>
            <a:pPr marL="357188" indent="-357188">
              <a:buNone/>
            </a:pPr>
            <a:r>
              <a:rPr lang="en-US" altLang="zh-CN" sz="1800" dirty="0"/>
              <a:t>[1]</a:t>
            </a:r>
            <a:r>
              <a:rPr lang="zh-CN" altLang="en-US" sz="1800" dirty="0"/>
              <a:t> </a:t>
            </a:r>
            <a:r>
              <a:rPr lang="en" altLang="zh-CN" sz="1800" dirty="0"/>
              <a:t>Chen Y S, Wang Y C, Kao M H, et al. Deep photo enhancer: Unpaired learning for image enhancement from photographs with gans</a:t>
            </a:r>
            <a:r>
              <a:rPr lang="en-US" altLang="zh-CN" sz="1800" dirty="0"/>
              <a:t>.</a:t>
            </a:r>
            <a:r>
              <a:rPr lang="zh-CN" altLang="en-US" sz="1800" dirty="0"/>
              <a:t> </a:t>
            </a:r>
            <a:r>
              <a:rPr lang="en-US" altLang="zh-CN" sz="1800" dirty="0"/>
              <a:t>CVPR2018</a:t>
            </a:r>
          </a:p>
          <a:p>
            <a:pPr marL="357188" indent="-357188">
              <a:buNone/>
            </a:pPr>
            <a:r>
              <a:rPr lang="en-US" altLang="zh-CN" sz="1800" dirty="0"/>
              <a:t>[2]</a:t>
            </a:r>
            <a:r>
              <a:rPr lang="en" altLang="zh-CN" sz="1800" dirty="0"/>
              <a:t> </a:t>
            </a:r>
            <a:r>
              <a:rPr lang="en-US" altLang="zh-CN" sz="1800" dirty="0"/>
              <a:t>Hu, </a:t>
            </a:r>
            <a:r>
              <a:rPr lang="en" altLang="zh-CN" sz="1800" dirty="0"/>
              <a:t>Wang R, Zhang Q, Fu C W, et al. Underexposed Photo Enhancement Using Deep Illumination Estimation. CVPR </a:t>
            </a:r>
            <a:r>
              <a:rPr lang="en-US" altLang="zh-CN" sz="1800" dirty="0"/>
              <a:t>2019</a:t>
            </a:r>
            <a:r>
              <a:rPr lang="en" altLang="zh-CN" sz="1800" dirty="0"/>
              <a:t>.</a:t>
            </a:r>
          </a:p>
          <a:p>
            <a:pPr marL="357188" indent="-357188">
              <a:buNone/>
            </a:pPr>
            <a:r>
              <a:rPr lang="en-US" altLang="zh-CN" sz="1800" dirty="0"/>
              <a:t>[3]</a:t>
            </a:r>
            <a:r>
              <a:rPr lang="zh-CN" altLang="en-US" sz="1800" dirty="0"/>
              <a:t> </a:t>
            </a:r>
            <a:r>
              <a:rPr lang="en" altLang="zh-CN" sz="1800" dirty="0"/>
              <a:t>Shi Y, Wu X, Zhu M. Low-light Image Enhancement Algorithm Based on Retinex and Generative Adversarial Network. arXiv preprint arXiv:1906.06027, 2019.</a:t>
            </a:r>
          </a:p>
          <a:p>
            <a:pPr marL="357188" indent="-357188">
              <a:buNone/>
            </a:pPr>
            <a:r>
              <a:rPr lang="en-US" altLang="zh-CN" sz="1800" dirty="0"/>
              <a:t>[4] Guo C , Li C , Guo J , et al. Zero-Reference Deep Curve Estimation for Low-Light Image Enhancement.</a:t>
            </a:r>
            <a:r>
              <a:rPr lang="zh-CN" altLang="en-US" sz="1800" dirty="0"/>
              <a:t> </a:t>
            </a:r>
            <a:r>
              <a:rPr lang="en-US" altLang="zh-CN" sz="1800" dirty="0"/>
              <a:t>CVPR 2020.</a:t>
            </a:r>
          </a:p>
          <a:p>
            <a:pPr marL="357188" indent="-357188">
              <a:buNone/>
            </a:pPr>
            <a:r>
              <a:rPr lang="en-US" altLang="zh-CN" sz="1800" dirty="0"/>
              <a:t>[5] Moran S , </a:t>
            </a:r>
            <a:r>
              <a:rPr lang="en-US" altLang="zh-CN" sz="1800" dirty="0" err="1"/>
              <a:t>Marza</a:t>
            </a:r>
            <a:r>
              <a:rPr lang="en-US" altLang="zh-CN" sz="1800" dirty="0"/>
              <a:t> P , </a:t>
            </a:r>
            <a:r>
              <a:rPr lang="en-US" altLang="zh-CN" sz="1800" dirty="0" err="1"/>
              <a:t>Mcdonagh</a:t>
            </a:r>
            <a:r>
              <a:rPr lang="en-US" altLang="zh-CN" sz="1800" dirty="0"/>
              <a:t> S , et al. </a:t>
            </a:r>
            <a:r>
              <a:rPr lang="en-US" altLang="zh-CN" sz="1800" dirty="0" err="1"/>
              <a:t>DeepLPF</a:t>
            </a:r>
            <a:r>
              <a:rPr lang="en-US" altLang="zh-CN" sz="1800" dirty="0"/>
              <a:t>: Deep Local Parametric Filters for Image Enhancement. CVPR 2020.</a:t>
            </a:r>
          </a:p>
          <a:p>
            <a:pPr marL="357188" indent="-357188">
              <a:buNone/>
            </a:pPr>
            <a:endParaRPr lang="en-US" altLang="zh-CN" sz="1800" dirty="0"/>
          </a:p>
          <a:p>
            <a:endParaRPr lang="en-US" altLang="zh-CN" sz="1800" dirty="0"/>
          </a:p>
          <a:p>
            <a:pPr lvl="1"/>
            <a:endParaRPr lang="en-US" altLang="zh-CN" dirty="0"/>
          </a:p>
        </p:txBody>
      </p:sp>
    </p:spTree>
    <p:extLst>
      <p:ext uri="{BB962C8B-B14F-4D97-AF65-F5344CB8AC3E}">
        <p14:creationId xmlns:p14="http://schemas.microsoft.com/office/powerpoint/2010/main" val="345411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大作业 </a:t>
            </a:r>
            <a:r>
              <a:rPr lang="en-US" altLang="zh-CN" dirty="0"/>
              <a:t>(</a:t>
            </a:r>
            <a:r>
              <a:rPr lang="zh-CN" altLang="en-US" dirty="0"/>
              <a:t>选题五</a:t>
            </a:r>
            <a:r>
              <a:rPr lang="en-US" altLang="zh-CN" dirty="0"/>
              <a:t>: </a:t>
            </a:r>
            <a:r>
              <a:rPr lang="zh-CN" altLang="en-US" dirty="0"/>
              <a:t>风格迁移</a:t>
            </a:r>
            <a:r>
              <a:rPr lang="en-US" altLang="zh-CN" dirty="0"/>
              <a:t>)</a:t>
            </a:r>
            <a:endParaRPr lang="zh-CN" altLang="en-US" dirty="0"/>
          </a:p>
        </p:txBody>
      </p:sp>
      <p:pic>
        <p:nvPicPr>
          <p:cNvPr id="3" name="Picture 4" descr="https://github.com/hzy46/fast-neural-style-tensorflow/raw/master/img/results/wave.jpg">
            <a:extLst>
              <a:ext uri="{FF2B5EF4-FFF2-40B4-BE49-F238E27FC236}">
                <a16:creationId xmlns:a16="http://schemas.microsoft.com/office/drawing/2014/main" xmlns="" id="{786695A2-D242-42E3-8E33-E37C1D5C86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0360" y="1212334"/>
            <a:ext cx="3594964" cy="2403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github.com/hzy46/fast-neural-style-tensorflow/raw/master/img/results/style_wave.jpg">
            <a:extLst>
              <a:ext uri="{FF2B5EF4-FFF2-40B4-BE49-F238E27FC236}">
                <a16:creationId xmlns:a16="http://schemas.microsoft.com/office/drawing/2014/main" xmlns="" id="{54BA238B-009B-41D9-BAE8-26735F7921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9748" y="2575520"/>
            <a:ext cx="1365400" cy="1365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pic2.zhimg.com/v2-16ea186230a8a5131b224ddde01d0dd5_b.jpg">
            <a:extLst>
              <a:ext uri="{FF2B5EF4-FFF2-40B4-BE49-F238E27FC236}">
                <a16:creationId xmlns:a16="http://schemas.microsoft.com/office/drawing/2014/main" xmlns="" id="{3442E40C-48C9-46F7-AD1C-84139F4D13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750" y="2974871"/>
            <a:ext cx="3301981" cy="21958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s://github.com/hzy46/fast-neural-style-tensorflow/raw/master/img/results/scream.jpg">
            <a:extLst>
              <a:ext uri="{FF2B5EF4-FFF2-40B4-BE49-F238E27FC236}">
                <a16:creationId xmlns:a16="http://schemas.microsoft.com/office/drawing/2014/main" xmlns="" id="{42F7D378-4F61-4FCA-A63C-3B623AEDEA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0361" y="3965764"/>
            <a:ext cx="3604649" cy="24098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https://github.com/hzy46/fast-neural-style-tensorflow/raw/master/img/results/style_scream.jpg">
            <a:extLst>
              <a:ext uri="{FF2B5EF4-FFF2-40B4-BE49-F238E27FC236}">
                <a16:creationId xmlns:a16="http://schemas.microsoft.com/office/drawing/2014/main" xmlns="" id="{E3F88352-E428-4705-B538-7656C3C63D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49748" y="5349272"/>
            <a:ext cx="1365400" cy="1365400"/>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2">
            <a:extLst>
              <a:ext uri="{FF2B5EF4-FFF2-40B4-BE49-F238E27FC236}">
                <a16:creationId xmlns:a16="http://schemas.microsoft.com/office/drawing/2014/main" xmlns="" id="{2B8582A6-2451-415F-B469-54FAEE7946B0}"/>
              </a:ext>
            </a:extLst>
          </p:cNvPr>
          <p:cNvSpPr txBox="1">
            <a:spLocks/>
          </p:cNvSpPr>
          <p:nvPr/>
        </p:nvSpPr>
        <p:spPr bwMode="auto">
          <a:xfrm>
            <a:off x="609600" y="5324428"/>
            <a:ext cx="3400132" cy="103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a:lstStyle>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使内容图像具有风格图像的风格</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001810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906B776-C034-44C0-827F-4E8009DA13BE}"/>
              </a:ext>
            </a:extLst>
          </p:cNvPr>
          <p:cNvSpPr>
            <a:spLocks noGrp="1"/>
          </p:cNvSpPr>
          <p:nvPr>
            <p:ph type="title"/>
          </p:nvPr>
        </p:nvSpPr>
        <p:spPr/>
        <p:txBody>
          <a:bodyPr/>
          <a:lstStyle/>
          <a:p>
            <a:r>
              <a:rPr lang="zh-CN" altLang="en-US" dirty="0"/>
              <a:t>大作业 </a:t>
            </a:r>
            <a:r>
              <a:rPr lang="en-US" altLang="zh-CN" dirty="0"/>
              <a:t>(</a:t>
            </a:r>
            <a:r>
              <a:rPr lang="zh-CN" altLang="en-US" dirty="0"/>
              <a:t>选题五</a:t>
            </a:r>
            <a:r>
              <a:rPr lang="en-US" altLang="zh-CN" dirty="0"/>
              <a:t>: </a:t>
            </a:r>
            <a:r>
              <a:rPr lang="zh-CN" altLang="en-US" dirty="0"/>
              <a:t>风格迁移</a:t>
            </a:r>
            <a:r>
              <a:rPr lang="en-US" altLang="zh-CN" dirty="0"/>
              <a:t>)</a:t>
            </a:r>
            <a:endParaRPr lang="zh-CN" altLang="en-US" dirty="0"/>
          </a:p>
        </p:txBody>
      </p:sp>
      <p:sp>
        <p:nvSpPr>
          <p:cNvPr id="3" name="内容占位符 2">
            <a:extLst>
              <a:ext uri="{FF2B5EF4-FFF2-40B4-BE49-F238E27FC236}">
                <a16:creationId xmlns:a16="http://schemas.microsoft.com/office/drawing/2014/main" xmlns="" id="{1BF1E409-769F-44C6-999F-A8B9994ED344}"/>
              </a:ext>
            </a:extLst>
          </p:cNvPr>
          <p:cNvSpPr>
            <a:spLocks noGrp="1"/>
          </p:cNvSpPr>
          <p:nvPr>
            <p:ph idx="1"/>
          </p:nvPr>
        </p:nvSpPr>
        <p:spPr/>
        <p:txBody>
          <a:bodyPr/>
          <a:lstStyle/>
          <a:p>
            <a:r>
              <a:rPr lang="zh-CN" altLang="en-US" dirty="0"/>
              <a:t>风格迁移</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风格内容控制</a:t>
            </a:r>
            <a:endParaRPr lang="en-US" altLang="zh-CN" dirty="0"/>
          </a:p>
          <a:p>
            <a:pPr lvl="1"/>
            <a:endParaRPr lang="en-US" altLang="zh-CN" dirty="0"/>
          </a:p>
          <a:p>
            <a:pPr lvl="1"/>
            <a:endParaRPr lang="zh-CN" altLang="en-US" dirty="0"/>
          </a:p>
        </p:txBody>
      </p:sp>
      <p:pic>
        <p:nvPicPr>
          <p:cNvPr id="5" name="图片 4">
            <a:extLst>
              <a:ext uri="{FF2B5EF4-FFF2-40B4-BE49-F238E27FC236}">
                <a16:creationId xmlns:a16="http://schemas.microsoft.com/office/drawing/2014/main" xmlns="" id="{91F22AD8-3C05-4847-B13C-1A4EA94B1148}"/>
              </a:ext>
            </a:extLst>
          </p:cNvPr>
          <p:cNvPicPr>
            <a:picLocks noChangeAspect="1"/>
          </p:cNvPicPr>
          <p:nvPr/>
        </p:nvPicPr>
        <p:blipFill>
          <a:blip r:embed="rId3"/>
          <a:stretch>
            <a:fillRect/>
          </a:stretch>
        </p:blipFill>
        <p:spPr>
          <a:xfrm>
            <a:off x="0" y="4857540"/>
            <a:ext cx="9144000" cy="1814413"/>
          </a:xfrm>
          <a:prstGeom prst="rect">
            <a:avLst/>
          </a:prstGeom>
        </p:spPr>
      </p:pic>
      <p:pic>
        <p:nvPicPr>
          <p:cNvPr id="7" name="图片 6">
            <a:extLst>
              <a:ext uri="{FF2B5EF4-FFF2-40B4-BE49-F238E27FC236}">
                <a16:creationId xmlns:a16="http://schemas.microsoft.com/office/drawing/2014/main" xmlns="" id="{1F7F8F63-697C-48E4-A555-A5C7562EE20C}"/>
              </a:ext>
            </a:extLst>
          </p:cNvPr>
          <p:cNvPicPr>
            <a:picLocks noChangeAspect="1"/>
          </p:cNvPicPr>
          <p:nvPr/>
        </p:nvPicPr>
        <p:blipFill>
          <a:blip r:embed="rId4"/>
          <a:stretch>
            <a:fillRect/>
          </a:stretch>
        </p:blipFill>
        <p:spPr>
          <a:xfrm>
            <a:off x="2618016" y="1819405"/>
            <a:ext cx="1085850" cy="1066800"/>
          </a:xfrm>
          <a:prstGeom prst="rect">
            <a:avLst/>
          </a:prstGeom>
        </p:spPr>
      </p:pic>
      <p:pic>
        <p:nvPicPr>
          <p:cNvPr id="9" name="图片 8">
            <a:extLst>
              <a:ext uri="{FF2B5EF4-FFF2-40B4-BE49-F238E27FC236}">
                <a16:creationId xmlns:a16="http://schemas.microsoft.com/office/drawing/2014/main" xmlns="" id="{4303338C-956F-4AC1-92F7-DA9F30A04A01}"/>
              </a:ext>
            </a:extLst>
          </p:cNvPr>
          <p:cNvPicPr>
            <a:picLocks noChangeAspect="1"/>
          </p:cNvPicPr>
          <p:nvPr/>
        </p:nvPicPr>
        <p:blipFill>
          <a:blip r:embed="rId5"/>
          <a:stretch>
            <a:fillRect/>
          </a:stretch>
        </p:blipFill>
        <p:spPr>
          <a:xfrm>
            <a:off x="2618016" y="3143251"/>
            <a:ext cx="1085850" cy="1076325"/>
          </a:xfrm>
          <a:prstGeom prst="rect">
            <a:avLst/>
          </a:prstGeom>
        </p:spPr>
      </p:pic>
      <p:cxnSp>
        <p:nvCxnSpPr>
          <p:cNvPr id="11" name="直接箭头连接符 10">
            <a:extLst>
              <a:ext uri="{FF2B5EF4-FFF2-40B4-BE49-F238E27FC236}">
                <a16:creationId xmlns:a16="http://schemas.microsoft.com/office/drawing/2014/main" xmlns="" id="{E32BFFDA-BAD5-426B-81A9-363698CF9FE6}"/>
              </a:ext>
            </a:extLst>
          </p:cNvPr>
          <p:cNvCxnSpPr>
            <a:stCxn id="7" idx="3"/>
          </p:cNvCxnSpPr>
          <p:nvPr/>
        </p:nvCxnSpPr>
        <p:spPr>
          <a:xfrm>
            <a:off x="3703866" y="2352805"/>
            <a:ext cx="523875" cy="0"/>
          </a:xfrm>
          <a:prstGeom prst="straightConnector1">
            <a:avLst/>
          </a:prstGeom>
          <a:ln w="28575">
            <a:solidFill>
              <a:srgbClr val="00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接箭头连接符 11">
            <a:extLst>
              <a:ext uri="{FF2B5EF4-FFF2-40B4-BE49-F238E27FC236}">
                <a16:creationId xmlns:a16="http://schemas.microsoft.com/office/drawing/2014/main" xmlns="" id="{6975AC18-9268-4191-8F76-434B3C1EEE44}"/>
              </a:ext>
            </a:extLst>
          </p:cNvPr>
          <p:cNvCxnSpPr/>
          <p:nvPr/>
        </p:nvCxnSpPr>
        <p:spPr>
          <a:xfrm>
            <a:off x="3703865" y="3681413"/>
            <a:ext cx="523875" cy="0"/>
          </a:xfrm>
          <a:prstGeom prst="straightConnector1">
            <a:avLst/>
          </a:prstGeom>
          <a:ln w="28575">
            <a:solidFill>
              <a:srgbClr val="000000"/>
            </a:solidFill>
            <a:tailEnd type="triangle"/>
          </a:ln>
        </p:spPr>
        <p:style>
          <a:lnRef idx="1">
            <a:schemeClr val="accent2"/>
          </a:lnRef>
          <a:fillRef idx="0">
            <a:schemeClr val="accent2"/>
          </a:fillRef>
          <a:effectRef idx="0">
            <a:schemeClr val="accent2"/>
          </a:effectRef>
          <a:fontRef idx="minor">
            <a:schemeClr val="tx1"/>
          </a:fontRef>
        </p:style>
      </p:cxnSp>
      <p:sp>
        <p:nvSpPr>
          <p:cNvPr id="13" name="矩形 12">
            <a:extLst>
              <a:ext uri="{FF2B5EF4-FFF2-40B4-BE49-F238E27FC236}">
                <a16:creationId xmlns:a16="http://schemas.microsoft.com/office/drawing/2014/main" xmlns="" id="{4955A325-178A-42FF-B0FB-0A3D137DF700}"/>
              </a:ext>
            </a:extLst>
          </p:cNvPr>
          <p:cNvSpPr/>
          <p:nvPr/>
        </p:nvSpPr>
        <p:spPr>
          <a:xfrm>
            <a:off x="4227740" y="2162241"/>
            <a:ext cx="952501" cy="4225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内容</a:t>
            </a:r>
          </a:p>
        </p:txBody>
      </p:sp>
      <p:sp>
        <p:nvSpPr>
          <p:cNvPr id="15" name="矩形 14">
            <a:extLst>
              <a:ext uri="{FF2B5EF4-FFF2-40B4-BE49-F238E27FC236}">
                <a16:creationId xmlns:a16="http://schemas.microsoft.com/office/drawing/2014/main" xmlns="" id="{E9E0B2E1-7FB8-4677-A56F-22826E99391B}"/>
              </a:ext>
            </a:extLst>
          </p:cNvPr>
          <p:cNvSpPr/>
          <p:nvPr/>
        </p:nvSpPr>
        <p:spPr>
          <a:xfrm>
            <a:off x="4227739" y="3482832"/>
            <a:ext cx="952501" cy="42254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风格</a:t>
            </a:r>
          </a:p>
        </p:txBody>
      </p:sp>
      <p:cxnSp>
        <p:nvCxnSpPr>
          <p:cNvPr id="16" name="直接箭头连接符 15">
            <a:extLst>
              <a:ext uri="{FF2B5EF4-FFF2-40B4-BE49-F238E27FC236}">
                <a16:creationId xmlns:a16="http://schemas.microsoft.com/office/drawing/2014/main" xmlns="" id="{62C68038-469E-4EAD-825A-B056DD09B752}"/>
              </a:ext>
            </a:extLst>
          </p:cNvPr>
          <p:cNvCxnSpPr/>
          <p:nvPr/>
        </p:nvCxnSpPr>
        <p:spPr>
          <a:xfrm>
            <a:off x="5180240" y="2365569"/>
            <a:ext cx="523875" cy="0"/>
          </a:xfrm>
          <a:prstGeom prst="straightConnector1">
            <a:avLst/>
          </a:prstGeom>
          <a:ln w="28575">
            <a:solidFill>
              <a:srgbClr val="0000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直接箭头连接符 16">
            <a:extLst>
              <a:ext uri="{FF2B5EF4-FFF2-40B4-BE49-F238E27FC236}">
                <a16:creationId xmlns:a16="http://schemas.microsoft.com/office/drawing/2014/main" xmlns="" id="{F0192C25-22A4-418A-BAD7-FC152AF442B0}"/>
              </a:ext>
            </a:extLst>
          </p:cNvPr>
          <p:cNvCxnSpPr>
            <a:cxnSpLocks/>
            <a:stCxn id="15" idx="0"/>
            <a:endCxn id="13" idx="2"/>
          </p:cNvCxnSpPr>
          <p:nvPr/>
        </p:nvCxnSpPr>
        <p:spPr>
          <a:xfrm flipV="1">
            <a:off x="4703990" y="2584788"/>
            <a:ext cx="1" cy="898044"/>
          </a:xfrm>
          <a:prstGeom prst="straightConnector1">
            <a:avLst/>
          </a:prstGeom>
          <a:ln w="28575">
            <a:solidFill>
              <a:srgbClr val="000000"/>
            </a:solidFill>
            <a:tailEnd type="triangle"/>
          </a:ln>
        </p:spPr>
        <p:style>
          <a:lnRef idx="1">
            <a:schemeClr val="accent2"/>
          </a:lnRef>
          <a:fillRef idx="0">
            <a:schemeClr val="accent2"/>
          </a:fillRef>
          <a:effectRef idx="0">
            <a:schemeClr val="accent2"/>
          </a:effectRef>
          <a:fontRef idx="minor">
            <a:schemeClr val="tx1"/>
          </a:fontRef>
        </p:style>
      </p:cxnSp>
      <p:pic>
        <p:nvPicPr>
          <p:cNvPr id="21" name="图片 20">
            <a:extLst>
              <a:ext uri="{FF2B5EF4-FFF2-40B4-BE49-F238E27FC236}">
                <a16:creationId xmlns:a16="http://schemas.microsoft.com/office/drawing/2014/main" xmlns="" id="{8F1333A3-4F92-43AE-8145-69CA0FEF6AB8}"/>
              </a:ext>
            </a:extLst>
          </p:cNvPr>
          <p:cNvPicPr>
            <a:picLocks noChangeAspect="1"/>
          </p:cNvPicPr>
          <p:nvPr/>
        </p:nvPicPr>
        <p:blipFill>
          <a:blip r:embed="rId6"/>
          <a:stretch>
            <a:fillRect/>
          </a:stretch>
        </p:blipFill>
        <p:spPr>
          <a:xfrm>
            <a:off x="5704115" y="1823213"/>
            <a:ext cx="1104900" cy="1076325"/>
          </a:xfrm>
          <a:prstGeom prst="rect">
            <a:avLst/>
          </a:prstGeom>
        </p:spPr>
      </p:pic>
    </p:spTree>
    <p:extLst>
      <p:ext uri="{BB962C8B-B14F-4D97-AF65-F5344CB8AC3E}">
        <p14:creationId xmlns:p14="http://schemas.microsoft.com/office/powerpoint/2010/main" val="3954225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DCB86D-1D26-43B5-A760-39C94E6B145A}"/>
              </a:ext>
            </a:extLst>
          </p:cNvPr>
          <p:cNvSpPr>
            <a:spLocks noGrp="1"/>
          </p:cNvSpPr>
          <p:nvPr>
            <p:ph type="title"/>
          </p:nvPr>
        </p:nvSpPr>
        <p:spPr/>
        <p:txBody>
          <a:bodyPr/>
          <a:lstStyle/>
          <a:p>
            <a:r>
              <a:rPr lang="zh-CN" altLang="en-US" dirty="0"/>
              <a:t>大作业 </a:t>
            </a:r>
            <a:r>
              <a:rPr lang="en-US" altLang="zh-CN" dirty="0"/>
              <a:t>(</a:t>
            </a:r>
            <a:r>
              <a:rPr lang="zh-CN" altLang="en-US" dirty="0"/>
              <a:t>选题五</a:t>
            </a:r>
            <a:r>
              <a:rPr lang="en-US" altLang="zh-CN" dirty="0"/>
              <a:t>: </a:t>
            </a:r>
            <a:r>
              <a:rPr lang="zh-CN" altLang="en-US" dirty="0"/>
              <a:t>风格迁移</a:t>
            </a:r>
            <a:r>
              <a:rPr lang="en-US" altLang="zh-CN" dirty="0"/>
              <a:t>)</a:t>
            </a:r>
            <a:endParaRPr lang="zh-CN" altLang="en-US" dirty="0"/>
          </a:p>
        </p:txBody>
      </p:sp>
      <p:sp>
        <p:nvSpPr>
          <p:cNvPr id="3" name="内容占位符 2">
            <a:extLst>
              <a:ext uri="{FF2B5EF4-FFF2-40B4-BE49-F238E27FC236}">
                <a16:creationId xmlns:a16="http://schemas.microsoft.com/office/drawing/2014/main" xmlns="" id="{1DFC060C-DD3C-4172-811E-6AC8A19BFCD0}"/>
              </a:ext>
            </a:extLst>
          </p:cNvPr>
          <p:cNvSpPr>
            <a:spLocks noGrp="1"/>
          </p:cNvSpPr>
          <p:nvPr>
            <p:ph idx="1"/>
          </p:nvPr>
        </p:nvSpPr>
        <p:spPr/>
        <p:txBody>
          <a:bodyPr>
            <a:normAutofit/>
          </a:bodyPr>
          <a:lstStyle/>
          <a:p>
            <a:r>
              <a:rPr lang="zh-CN" altLang="en-US" dirty="0"/>
              <a:t>风格迁移出名的开源算法</a:t>
            </a:r>
            <a:endParaRPr lang="en-US" altLang="zh-CN" dirty="0"/>
          </a:p>
          <a:p>
            <a:pPr lvl="1"/>
            <a:r>
              <a:rPr lang="en-US" altLang="zh-CN" dirty="0"/>
              <a:t>Perceptual Losses for Real-Time Style Transfer and Super-Resolution.</a:t>
            </a:r>
            <a:r>
              <a:rPr lang="zh-CN" altLang="en-US" dirty="0"/>
              <a:t> </a:t>
            </a:r>
            <a:r>
              <a:rPr lang="en-US" altLang="zh-CN" dirty="0"/>
              <a:t>ECCV 2016.</a:t>
            </a:r>
          </a:p>
          <a:p>
            <a:pPr lvl="1"/>
            <a:r>
              <a:rPr lang="en-US" altLang="zh-CN" b="0" i="0" u="none" strike="noStrike" dirty="0">
                <a:solidFill>
                  <a:srgbClr val="222222"/>
                </a:solidFill>
                <a:effectLst/>
                <a:latin typeface="Arial" panose="020B0604020202020204" pitchFamily="34" charset="0"/>
              </a:rPr>
              <a:t>Arbitrary Style Transfer in Real-Time with Adaptive </a:t>
            </a:r>
            <a:r>
              <a:rPr lang="en-US" altLang="zh-CN" dirty="0">
                <a:solidFill>
                  <a:srgbClr val="222222"/>
                </a:solidFill>
              </a:rPr>
              <a:t>I</a:t>
            </a:r>
            <a:r>
              <a:rPr lang="en-US" altLang="zh-CN" b="0" i="0" u="none" strike="noStrike" dirty="0">
                <a:solidFill>
                  <a:srgbClr val="222222"/>
                </a:solidFill>
                <a:effectLst/>
                <a:latin typeface="Arial" panose="020B0604020202020204" pitchFamily="34" charset="0"/>
              </a:rPr>
              <a:t>nstance normalization. ICCV 2017.</a:t>
            </a:r>
          </a:p>
          <a:p>
            <a:pPr lvl="1"/>
            <a:endParaRPr lang="en-US" altLang="zh-CN" dirty="0"/>
          </a:p>
          <a:p>
            <a:r>
              <a:rPr lang="zh-CN" altLang="en-US" dirty="0"/>
              <a:t>最新工作</a:t>
            </a:r>
            <a:endParaRPr lang="en-US" altLang="zh-CN" dirty="0"/>
          </a:p>
          <a:p>
            <a:pPr lvl="1"/>
            <a:r>
              <a:rPr lang="en-US" altLang="zh-CN" dirty="0"/>
              <a:t>Two-Stage Peer-Regularized Feature Recombination for Arbitrary Image Style Transfer. CVPR 2020.</a:t>
            </a:r>
          </a:p>
          <a:p>
            <a:pPr lvl="1"/>
            <a:r>
              <a:rPr lang="en-US" altLang="zh-CN" sz="2000" dirty="0"/>
              <a:t>Wang Z, Zhao L, Chen H, et al. Diversified Arbitrary Style Transfer via Deep Feature Perturbation. CVPR 2020.</a:t>
            </a:r>
          </a:p>
          <a:p>
            <a:pPr lvl="1"/>
            <a:r>
              <a:rPr lang="en-US" altLang="zh-CN" sz="2000" dirty="0"/>
              <a:t>Domain-Specific Mappings for Generative Adversarial Style Transfer. ECCV 2020.</a:t>
            </a:r>
          </a:p>
          <a:p>
            <a:pPr lvl="1"/>
            <a:endParaRPr lang="en-US" altLang="zh-CN" dirty="0"/>
          </a:p>
          <a:p>
            <a:endParaRPr lang="zh-CN" altLang="en-US" dirty="0"/>
          </a:p>
        </p:txBody>
      </p:sp>
    </p:spTree>
    <p:extLst>
      <p:ext uri="{BB962C8B-B14F-4D97-AF65-F5344CB8AC3E}">
        <p14:creationId xmlns:p14="http://schemas.microsoft.com/office/powerpoint/2010/main" val="3925132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大作业 </a:t>
            </a:r>
            <a:r>
              <a:rPr lang="en-US" altLang="zh-CN" dirty="0"/>
              <a:t>(</a:t>
            </a:r>
            <a:r>
              <a:rPr lang="zh-CN" altLang="en-US" dirty="0"/>
              <a:t>选题六</a:t>
            </a:r>
            <a:r>
              <a:rPr lang="en-US" altLang="zh-CN" dirty="0"/>
              <a:t>: </a:t>
            </a:r>
            <a:r>
              <a:rPr lang="zh-CN" altLang="en-US" dirty="0"/>
              <a:t>人像抠图</a:t>
            </a:r>
            <a:r>
              <a:rPr lang="en-US" altLang="zh-CN" dirty="0"/>
              <a:t>)</a:t>
            </a:r>
            <a:endParaRPr lang="zh-CN" altLang="en-US" dirty="0"/>
          </a:p>
        </p:txBody>
      </p:sp>
      <p:sp>
        <p:nvSpPr>
          <p:cNvPr id="10" name="内容占位符 2">
            <a:extLst>
              <a:ext uri="{FF2B5EF4-FFF2-40B4-BE49-F238E27FC236}">
                <a16:creationId xmlns:a16="http://schemas.microsoft.com/office/drawing/2014/main" xmlns="" id="{6D9A120E-D038-45F1-A449-1F83D7D99DBD}"/>
              </a:ext>
            </a:extLst>
          </p:cNvPr>
          <p:cNvSpPr txBox="1">
            <a:spLocks/>
          </p:cNvSpPr>
          <p:nvPr/>
        </p:nvSpPr>
        <p:spPr bwMode="auto">
          <a:xfrm>
            <a:off x="609600" y="5324428"/>
            <a:ext cx="7676444" cy="103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a:lstStyle>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将图像中的人物分割出来（要求出每个像素的透明度）</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pic>
        <p:nvPicPr>
          <p:cNvPr id="5" name="图片 4">
            <a:extLst>
              <a:ext uri="{FF2B5EF4-FFF2-40B4-BE49-F238E27FC236}">
                <a16:creationId xmlns:a16="http://schemas.microsoft.com/office/drawing/2014/main" xmlns="" id="{7C6576E3-C412-4FC4-BD3E-C1BBEEF4A6B6}"/>
              </a:ext>
            </a:extLst>
          </p:cNvPr>
          <p:cNvPicPr>
            <a:picLocks noChangeAspect="1"/>
          </p:cNvPicPr>
          <p:nvPr/>
        </p:nvPicPr>
        <p:blipFill>
          <a:blip r:embed="rId3"/>
          <a:stretch>
            <a:fillRect/>
          </a:stretch>
        </p:blipFill>
        <p:spPr>
          <a:xfrm>
            <a:off x="375076" y="1944934"/>
            <a:ext cx="8524474" cy="2968132"/>
          </a:xfrm>
          <a:prstGeom prst="rect">
            <a:avLst/>
          </a:prstGeom>
        </p:spPr>
      </p:pic>
    </p:spTree>
    <p:extLst>
      <p:ext uri="{BB962C8B-B14F-4D97-AF65-F5344CB8AC3E}">
        <p14:creationId xmlns:p14="http://schemas.microsoft.com/office/powerpoint/2010/main" val="1328288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1E5AFE0-B744-4CF8-BBC2-A1AC780C4D2D}"/>
              </a:ext>
            </a:extLst>
          </p:cNvPr>
          <p:cNvSpPr>
            <a:spLocks noGrp="1"/>
          </p:cNvSpPr>
          <p:nvPr>
            <p:ph type="title"/>
          </p:nvPr>
        </p:nvSpPr>
        <p:spPr/>
        <p:txBody>
          <a:bodyPr/>
          <a:lstStyle/>
          <a:p>
            <a:r>
              <a:rPr lang="zh-CN" altLang="en-US" dirty="0"/>
              <a:t>人像抠图</a:t>
            </a:r>
          </a:p>
        </p:txBody>
      </p:sp>
      <p:sp>
        <p:nvSpPr>
          <p:cNvPr id="3" name="内容占位符 2">
            <a:extLst>
              <a:ext uri="{FF2B5EF4-FFF2-40B4-BE49-F238E27FC236}">
                <a16:creationId xmlns:a16="http://schemas.microsoft.com/office/drawing/2014/main" xmlns="" id="{F4A4AD8C-FE7F-4F42-8E54-63F3E20027D5}"/>
              </a:ext>
            </a:extLst>
          </p:cNvPr>
          <p:cNvSpPr>
            <a:spLocks noGrp="1"/>
          </p:cNvSpPr>
          <p:nvPr>
            <p:ph idx="1"/>
          </p:nvPr>
        </p:nvSpPr>
        <p:spPr/>
        <p:txBody>
          <a:bodyPr/>
          <a:lstStyle/>
          <a:p>
            <a:r>
              <a:rPr lang="zh-CN" altLang="en-US" dirty="0"/>
              <a:t>开源算法</a:t>
            </a:r>
            <a:endParaRPr lang="en-US" altLang="zh-CN" dirty="0"/>
          </a:p>
          <a:p>
            <a:pPr lvl="1"/>
            <a:r>
              <a:rPr lang="en-US" altLang="zh-CN" dirty="0"/>
              <a:t>Deep Image Matting.</a:t>
            </a:r>
            <a:r>
              <a:rPr lang="zh-CN" altLang="en-US" dirty="0"/>
              <a:t> </a:t>
            </a:r>
            <a:r>
              <a:rPr lang="en-US" altLang="zh-CN" dirty="0"/>
              <a:t>CVPR 2017.</a:t>
            </a:r>
          </a:p>
          <a:p>
            <a:pPr lvl="1"/>
            <a:r>
              <a:rPr lang="en-US" altLang="zh-CN" dirty="0"/>
              <a:t>Indices Matter: Learning to Index for Deep Image Matting.</a:t>
            </a:r>
            <a:r>
              <a:rPr lang="zh-CN" altLang="en-US" dirty="0"/>
              <a:t> </a:t>
            </a:r>
            <a:r>
              <a:rPr lang="en-US" altLang="zh-CN" dirty="0"/>
              <a:t>ICCV</a:t>
            </a:r>
            <a:r>
              <a:rPr lang="zh-CN" altLang="en-US" dirty="0"/>
              <a:t> </a:t>
            </a:r>
            <a:r>
              <a:rPr lang="en-US" altLang="zh-CN" dirty="0"/>
              <a:t>2019.</a:t>
            </a:r>
          </a:p>
          <a:p>
            <a:pPr lvl="1"/>
            <a:r>
              <a:rPr lang="en-US" altLang="zh-CN" dirty="0"/>
              <a:t>Background Matting: The World is Your Green Screen.</a:t>
            </a:r>
            <a:r>
              <a:rPr lang="zh-CN" altLang="en-US" dirty="0"/>
              <a:t> </a:t>
            </a:r>
            <a:r>
              <a:rPr lang="en-US" altLang="zh-CN" dirty="0"/>
              <a:t>CVPR</a:t>
            </a:r>
            <a:r>
              <a:rPr lang="zh-CN" altLang="en-US" dirty="0"/>
              <a:t> </a:t>
            </a:r>
            <a:r>
              <a:rPr lang="en-US" altLang="zh-CN" dirty="0"/>
              <a:t>2020.</a:t>
            </a:r>
          </a:p>
          <a:p>
            <a:pPr marL="0" indent="0">
              <a:buNone/>
            </a:pPr>
            <a:endParaRPr lang="en-US" altLang="zh-CN" dirty="0"/>
          </a:p>
          <a:p>
            <a:r>
              <a:rPr lang="zh-CN" altLang="en-US" dirty="0"/>
              <a:t>推荐数据集</a:t>
            </a:r>
            <a:endParaRPr lang="en-US" altLang="zh-CN" dirty="0"/>
          </a:p>
          <a:p>
            <a:pPr lvl="1"/>
            <a:r>
              <a:rPr lang="en-US" altLang="zh-CN" dirty="0"/>
              <a:t>Adobe Composite-1k</a:t>
            </a:r>
            <a:r>
              <a:rPr lang="zh-CN" altLang="en-US" dirty="0"/>
              <a:t>（需要和作者申请）</a:t>
            </a:r>
            <a:endParaRPr lang="en-US" altLang="zh-CN" dirty="0"/>
          </a:p>
          <a:p>
            <a:pPr lvl="1"/>
            <a:endParaRPr lang="en-US" altLang="zh-CN" dirty="0"/>
          </a:p>
        </p:txBody>
      </p:sp>
    </p:spTree>
    <p:extLst>
      <p:ext uri="{BB962C8B-B14F-4D97-AF65-F5344CB8AC3E}">
        <p14:creationId xmlns:p14="http://schemas.microsoft.com/office/powerpoint/2010/main" val="3870493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大作业 </a:t>
            </a:r>
            <a:r>
              <a:rPr lang="en-US" altLang="zh-CN" dirty="0"/>
              <a:t>(</a:t>
            </a:r>
            <a:r>
              <a:rPr lang="zh-CN" altLang="en-US" dirty="0"/>
              <a:t>选题七</a:t>
            </a:r>
            <a:r>
              <a:rPr lang="en-US" altLang="zh-CN" dirty="0"/>
              <a:t>: </a:t>
            </a:r>
            <a:r>
              <a:rPr lang="zh-CN" altLang="en-US" dirty="0"/>
              <a:t>超分辨率</a:t>
            </a:r>
            <a:r>
              <a:rPr lang="en-US" altLang="zh-CN" dirty="0"/>
              <a:t>)</a:t>
            </a:r>
            <a:endParaRPr lang="zh-CN" altLang="en-US" dirty="0"/>
          </a:p>
        </p:txBody>
      </p:sp>
      <p:pic>
        <p:nvPicPr>
          <p:cNvPr id="3" name="图片 2">
            <a:extLst>
              <a:ext uri="{FF2B5EF4-FFF2-40B4-BE49-F238E27FC236}">
                <a16:creationId xmlns:a16="http://schemas.microsoft.com/office/drawing/2014/main" xmlns="" id="{2B1346F1-2287-4F53-A9F8-A7395A0AA429}"/>
              </a:ext>
            </a:extLst>
          </p:cNvPr>
          <p:cNvPicPr>
            <a:picLocks noChangeAspect="1"/>
          </p:cNvPicPr>
          <p:nvPr/>
        </p:nvPicPr>
        <p:blipFill>
          <a:blip r:embed="rId3"/>
          <a:stretch>
            <a:fillRect/>
          </a:stretch>
        </p:blipFill>
        <p:spPr>
          <a:xfrm>
            <a:off x="673100" y="1860548"/>
            <a:ext cx="8020776" cy="3242441"/>
          </a:xfrm>
          <a:prstGeom prst="rect">
            <a:avLst/>
          </a:prstGeom>
        </p:spPr>
      </p:pic>
      <p:sp>
        <p:nvSpPr>
          <p:cNvPr id="2" name="内容占位符 2">
            <a:extLst>
              <a:ext uri="{FF2B5EF4-FFF2-40B4-BE49-F238E27FC236}">
                <a16:creationId xmlns:a16="http://schemas.microsoft.com/office/drawing/2014/main" xmlns="" id="{0841A1DD-4671-483C-91F1-3C97A1FBDB59}"/>
              </a:ext>
            </a:extLst>
          </p:cNvPr>
          <p:cNvSpPr txBox="1">
            <a:spLocks/>
          </p:cNvSpPr>
          <p:nvPr/>
        </p:nvSpPr>
        <p:spPr bwMode="auto">
          <a:xfrm>
            <a:off x="609600" y="5324428"/>
            <a:ext cx="7676444" cy="103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a:lstStyle>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提升图像的分辨率</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374849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A5257BB-92F9-4800-897D-93D7D644A17E}"/>
              </a:ext>
            </a:extLst>
          </p:cNvPr>
          <p:cNvSpPr>
            <a:spLocks noGrp="1"/>
          </p:cNvSpPr>
          <p:nvPr>
            <p:ph type="title"/>
          </p:nvPr>
        </p:nvSpPr>
        <p:spPr/>
        <p:txBody>
          <a:bodyPr/>
          <a:lstStyle/>
          <a:p>
            <a:r>
              <a:rPr lang="zh-CN" altLang="en-US" dirty="0"/>
              <a:t>大作业 </a:t>
            </a:r>
            <a:r>
              <a:rPr lang="en-US" altLang="zh-CN" dirty="0"/>
              <a:t>(</a:t>
            </a:r>
            <a:r>
              <a:rPr lang="zh-CN" altLang="en-US" dirty="0"/>
              <a:t>选题七</a:t>
            </a:r>
            <a:r>
              <a:rPr lang="en-US" altLang="zh-CN" dirty="0"/>
              <a:t>: </a:t>
            </a:r>
            <a:r>
              <a:rPr lang="zh-CN" altLang="en-US" dirty="0"/>
              <a:t>超分辨率</a:t>
            </a:r>
            <a:r>
              <a:rPr lang="en-US" altLang="zh-CN" dirty="0"/>
              <a:t>)</a:t>
            </a:r>
            <a:endParaRPr lang="zh-CN" altLang="en-US" dirty="0"/>
          </a:p>
        </p:txBody>
      </p:sp>
      <p:graphicFrame>
        <p:nvGraphicFramePr>
          <p:cNvPr id="4" name="表格 3">
            <a:extLst>
              <a:ext uri="{FF2B5EF4-FFF2-40B4-BE49-F238E27FC236}">
                <a16:creationId xmlns:a16="http://schemas.microsoft.com/office/drawing/2014/main" xmlns="" id="{AA0CAA74-72E3-4F35-A741-FAF225B41CE1}"/>
              </a:ext>
            </a:extLst>
          </p:cNvPr>
          <p:cNvGraphicFramePr>
            <a:graphicFrameLocks noGrp="1"/>
          </p:cNvGraphicFramePr>
          <p:nvPr>
            <p:extLst>
              <p:ext uri="{D42A27DB-BD31-4B8C-83A1-F6EECF244321}">
                <p14:modId xmlns:p14="http://schemas.microsoft.com/office/powerpoint/2010/main" val="2054239442"/>
              </p:ext>
            </p:extLst>
          </p:nvPr>
        </p:nvGraphicFramePr>
        <p:xfrm>
          <a:off x="787400" y="1473200"/>
          <a:ext cx="7315200" cy="4634129"/>
        </p:xfrm>
        <a:graphic>
          <a:graphicData uri="http://schemas.openxmlformats.org/drawingml/2006/table">
            <a:tbl>
              <a:tblPr>
                <a:tableStyleId>{2D5ABB26-0587-4C30-8999-92F81FD0307C}</a:tableStyleId>
              </a:tblPr>
              <a:tblGrid>
                <a:gridCol w="1828800">
                  <a:extLst>
                    <a:ext uri="{9D8B030D-6E8A-4147-A177-3AD203B41FA5}">
                      <a16:colId xmlns:a16="http://schemas.microsoft.com/office/drawing/2014/main" xmlns="" val="2254363928"/>
                    </a:ext>
                  </a:extLst>
                </a:gridCol>
                <a:gridCol w="1828800">
                  <a:extLst>
                    <a:ext uri="{9D8B030D-6E8A-4147-A177-3AD203B41FA5}">
                      <a16:colId xmlns:a16="http://schemas.microsoft.com/office/drawing/2014/main" xmlns="" val="2672620639"/>
                    </a:ext>
                  </a:extLst>
                </a:gridCol>
                <a:gridCol w="1828800">
                  <a:extLst>
                    <a:ext uri="{9D8B030D-6E8A-4147-A177-3AD203B41FA5}">
                      <a16:colId xmlns:a16="http://schemas.microsoft.com/office/drawing/2014/main" xmlns="" val="2109397630"/>
                    </a:ext>
                  </a:extLst>
                </a:gridCol>
                <a:gridCol w="1828800">
                  <a:extLst>
                    <a:ext uri="{9D8B030D-6E8A-4147-A177-3AD203B41FA5}">
                      <a16:colId xmlns:a16="http://schemas.microsoft.com/office/drawing/2014/main" xmlns="" val="2344918648"/>
                    </a:ext>
                  </a:extLst>
                </a:gridCol>
              </a:tblGrid>
              <a:tr h="387610">
                <a:tc>
                  <a:txBody>
                    <a:bodyPr/>
                    <a:lstStyle/>
                    <a:p>
                      <a:pPr algn="ctr"/>
                      <a:r>
                        <a:rPr lang="zh-CN" altLang="en-US" sz="2000" b="1" dirty="0">
                          <a:effectLst/>
                        </a:rPr>
                        <a:t>名称</a:t>
                      </a:r>
                      <a:endParaRPr lang="en-US" sz="2000" b="1" dirty="0">
                        <a:effectLst/>
                      </a:endParaRPr>
                    </a:p>
                  </a:txBody>
                  <a:tcPr marL="73600" marR="73600" marT="33969" marB="33969" anchor="ctr"/>
                </a:tc>
                <a:tc>
                  <a:txBody>
                    <a:bodyPr/>
                    <a:lstStyle/>
                    <a:p>
                      <a:pPr algn="ctr"/>
                      <a:r>
                        <a:rPr lang="zh-CN" altLang="en-US" sz="2000" b="1" dirty="0">
                          <a:effectLst/>
                        </a:rPr>
                        <a:t>用途</a:t>
                      </a:r>
                      <a:endParaRPr lang="en-US" sz="2000" b="1" dirty="0">
                        <a:effectLst/>
                      </a:endParaRPr>
                    </a:p>
                  </a:txBody>
                  <a:tcPr marL="73600" marR="73600" marT="33969" marB="33969" anchor="ctr"/>
                </a:tc>
                <a:tc>
                  <a:txBody>
                    <a:bodyPr/>
                    <a:lstStyle/>
                    <a:p>
                      <a:pPr algn="ctr"/>
                      <a:r>
                        <a:rPr lang="zh-CN" altLang="en-US" sz="2000" b="1" dirty="0">
                          <a:effectLst/>
                        </a:rPr>
                        <a:t>下载链接</a:t>
                      </a:r>
                      <a:endParaRPr lang="en-US" sz="2000" b="1" dirty="0">
                        <a:effectLst/>
                      </a:endParaRPr>
                    </a:p>
                  </a:txBody>
                  <a:tcPr marL="73600" marR="73600" marT="33969" marB="33969" anchor="ctr"/>
                </a:tc>
                <a:tc>
                  <a:txBody>
                    <a:bodyPr/>
                    <a:lstStyle/>
                    <a:p>
                      <a:pPr algn="ctr"/>
                      <a:r>
                        <a:rPr lang="zh-CN" altLang="en-US" sz="2000" b="1" dirty="0">
                          <a:effectLst/>
                        </a:rPr>
                        <a:t>注释</a:t>
                      </a:r>
                      <a:endParaRPr lang="en-US" sz="2000" b="1" dirty="0">
                        <a:effectLst/>
                      </a:endParaRPr>
                    </a:p>
                  </a:txBody>
                  <a:tcPr marL="73600" marR="73600" marT="33969" marB="33969" anchor="ctr"/>
                </a:tc>
                <a:extLst>
                  <a:ext uri="{0D108BD9-81ED-4DB2-BD59-A6C34878D82A}">
                    <a16:rowId xmlns:a16="http://schemas.microsoft.com/office/drawing/2014/main" xmlns="" val="3929810078"/>
                  </a:ext>
                </a:extLst>
              </a:tr>
              <a:tr h="292521">
                <a:tc>
                  <a:txBody>
                    <a:bodyPr/>
                    <a:lstStyle/>
                    <a:p>
                      <a:pPr algn="ctr"/>
                      <a:r>
                        <a:rPr lang="en-US" sz="1400" dirty="0">
                          <a:effectLst/>
                        </a:rPr>
                        <a:t>Set5</a:t>
                      </a:r>
                    </a:p>
                  </a:txBody>
                  <a:tcPr marL="73600" marR="73600" marT="33969" marB="33969" anchor="ctr"/>
                </a:tc>
                <a:tc>
                  <a:txBody>
                    <a:bodyPr/>
                    <a:lstStyle/>
                    <a:p>
                      <a:pPr algn="ctr"/>
                      <a:r>
                        <a:rPr lang="en-US" sz="1400" dirty="0">
                          <a:effectLst/>
                        </a:rPr>
                        <a:t>Test</a:t>
                      </a:r>
                    </a:p>
                  </a:txBody>
                  <a:tcPr marL="73600" marR="73600" marT="33969" marB="33969" anchor="ctr"/>
                </a:tc>
                <a:tc>
                  <a:txBody>
                    <a:bodyPr/>
                    <a:lstStyle/>
                    <a:p>
                      <a:pPr algn="ctr"/>
                      <a:r>
                        <a:rPr lang="en-US" sz="1400" u="none" strike="noStrike">
                          <a:solidFill>
                            <a:srgbClr val="0366D6"/>
                          </a:solidFill>
                          <a:effectLst/>
                          <a:hlinkClick r:id="rId3"/>
                        </a:rPr>
                        <a:t>download</a:t>
                      </a:r>
                      <a:endParaRPr lang="en-US" sz="1400">
                        <a:effectLst/>
                      </a:endParaRPr>
                    </a:p>
                  </a:txBody>
                  <a:tcPr marL="73600" marR="73600" marT="33969" marB="33969" anchor="ctr"/>
                </a:tc>
                <a:tc>
                  <a:txBody>
                    <a:bodyPr/>
                    <a:lstStyle/>
                    <a:p>
                      <a:pPr algn="ctr"/>
                      <a:r>
                        <a:rPr lang="en-US" sz="1400" u="none" strike="noStrike">
                          <a:solidFill>
                            <a:srgbClr val="0366D6"/>
                          </a:solidFill>
                          <a:effectLst/>
                          <a:hlinkClick r:id="rId4"/>
                        </a:rPr>
                        <a:t>jbhuang0604</a:t>
                      </a:r>
                      <a:endParaRPr lang="en-US" sz="1400">
                        <a:effectLst/>
                      </a:endParaRPr>
                    </a:p>
                  </a:txBody>
                  <a:tcPr marL="73600" marR="73600" marT="33969" marB="33969" anchor="ctr"/>
                </a:tc>
                <a:extLst>
                  <a:ext uri="{0D108BD9-81ED-4DB2-BD59-A6C34878D82A}">
                    <a16:rowId xmlns:a16="http://schemas.microsoft.com/office/drawing/2014/main" xmlns="" val="626815439"/>
                  </a:ext>
                </a:extLst>
              </a:tr>
              <a:tr h="292521">
                <a:tc>
                  <a:txBody>
                    <a:bodyPr/>
                    <a:lstStyle/>
                    <a:p>
                      <a:pPr algn="ctr"/>
                      <a:r>
                        <a:rPr lang="en-US" sz="1400" dirty="0">
                          <a:effectLst/>
                        </a:rPr>
                        <a:t>SET14</a:t>
                      </a:r>
                    </a:p>
                  </a:txBody>
                  <a:tcPr marL="73600" marR="73600" marT="33969" marB="33969" anchor="ctr"/>
                </a:tc>
                <a:tc>
                  <a:txBody>
                    <a:bodyPr/>
                    <a:lstStyle/>
                    <a:p>
                      <a:pPr algn="ctr"/>
                      <a:r>
                        <a:rPr lang="en-US" sz="1400">
                          <a:effectLst/>
                        </a:rPr>
                        <a:t>Test</a:t>
                      </a:r>
                    </a:p>
                  </a:txBody>
                  <a:tcPr marL="73600" marR="73600" marT="33969" marB="33969" anchor="ctr"/>
                </a:tc>
                <a:tc>
                  <a:txBody>
                    <a:bodyPr/>
                    <a:lstStyle/>
                    <a:p>
                      <a:pPr algn="ctr"/>
                      <a:r>
                        <a:rPr lang="en-US" sz="1400" u="none" strike="noStrike">
                          <a:solidFill>
                            <a:srgbClr val="0366D6"/>
                          </a:solidFill>
                          <a:effectLst/>
                          <a:hlinkClick r:id="rId5"/>
                        </a:rPr>
                        <a:t>download</a:t>
                      </a:r>
                      <a:endParaRPr lang="en-US" sz="1400">
                        <a:effectLst/>
                      </a:endParaRPr>
                    </a:p>
                  </a:txBody>
                  <a:tcPr marL="73600" marR="73600" marT="33969" marB="33969" anchor="ctr"/>
                </a:tc>
                <a:tc>
                  <a:txBody>
                    <a:bodyPr/>
                    <a:lstStyle/>
                    <a:p>
                      <a:pPr algn="ctr"/>
                      <a:r>
                        <a:rPr lang="en-US" sz="1400" u="none" strike="noStrike">
                          <a:solidFill>
                            <a:srgbClr val="0366D6"/>
                          </a:solidFill>
                          <a:effectLst/>
                          <a:hlinkClick r:id="rId4"/>
                        </a:rPr>
                        <a:t>jbhuang0604</a:t>
                      </a:r>
                      <a:endParaRPr lang="en-US" sz="1400">
                        <a:effectLst/>
                      </a:endParaRPr>
                    </a:p>
                  </a:txBody>
                  <a:tcPr marL="73600" marR="73600" marT="33969" marB="33969" anchor="ctr"/>
                </a:tc>
                <a:extLst>
                  <a:ext uri="{0D108BD9-81ED-4DB2-BD59-A6C34878D82A}">
                    <a16:rowId xmlns:a16="http://schemas.microsoft.com/office/drawing/2014/main" xmlns="" val="12134021"/>
                  </a:ext>
                </a:extLst>
              </a:tr>
              <a:tr h="292521">
                <a:tc>
                  <a:txBody>
                    <a:bodyPr/>
                    <a:lstStyle/>
                    <a:p>
                      <a:pPr algn="ctr"/>
                      <a:r>
                        <a:rPr lang="en-US" sz="1400" dirty="0">
                          <a:effectLst/>
                        </a:rPr>
                        <a:t>BSD100</a:t>
                      </a:r>
                    </a:p>
                  </a:txBody>
                  <a:tcPr marL="73600" marR="73600" marT="33969" marB="33969" anchor="ctr"/>
                </a:tc>
                <a:tc>
                  <a:txBody>
                    <a:bodyPr/>
                    <a:lstStyle/>
                    <a:p>
                      <a:pPr algn="ctr"/>
                      <a:r>
                        <a:rPr lang="en-US" sz="1400">
                          <a:effectLst/>
                        </a:rPr>
                        <a:t>Test</a:t>
                      </a:r>
                    </a:p>
                  </a:txBody>
                  <a:tcPr marL="73600" marR="73600" marT="33969" marB="33969" anchor="ctr"/>
                </a:tc>
                <a:tc>
                  <a:txBody>
                    <a:bodyPr/>
                    <a:lstStyle/>
                    <a:p>
                      <a:pPr algn="ctr"/>
                      <a:r>
                        <a:rPr lang="en-US" sz="1400" u="none" strike="noStrike">
                          <a:solidFill>
                            <a:srgbClr val="0366D6"/>
                          </a:solidFill>
                          <a:effectLst/>
                          <a:hlinkClick r:id="rId6"/>
                        </a:rPr>
                        <a:t>download</a:t>
                      </a:r>
                      <a:endParaRPr lang="en-US" sz="1400">
                        <a:effectLst/>
                      </a:endParaRPr>
                    </a:p>
                  </a:txBody>
                  <a:tcPr marL="73600" marR="73600" marT="33969" marB="33969" anchor="ctr"/>
                </a:tc>
                <a:tc>
                  <a:txBody>
                    <a:bodyPr/>
                    <a:lstStyle/>
                    <a:p>
                      <a:pPr algn="ctr"/>
                      <a:r>
                        <a:rPr lang="en-US" sz="1400" u="none" strike="noStrike">
                          <a:solidFill>
                            <a:srgbClr val="0366D6"/>
                          </a:solidFill>
                          <a:effectLst/>
                          <a:hlinkClick r:id="rId4"/>
                        </a:rPr>
                        <a:t>jbhuang0604</a:t>
                      </a:r>
                      <a:endParaRPr lang="en-US" sz="1400">
                        <a:effectLst/>
                      </a:endParaRPr>
                    </a:p>
                  </a:txBody>
                  <a:tcPr marL="73600" marR="73600" marT="33969" marB="33969" anchor="ctr"/>
                </a:tc>
                <a:extLst>
                  <a:ext uri="{0D108BD9-81ED-4DB2-BD59-A6C34878D82A}">
                    <a16:rowId xmlns:a16="http://schemas.microsoft.com/office/drawing/2014/main" xmlns="" val="498139069"/>
                  </a:ext>
                </a:extLst>
              </a:tr>
              <a:tr h="292521">
                <a:tc>
                  <a:txBody>
                    <a:bodyPr/>
                    <a:lstStyle/>
                    <a:p>
                      <a:pPr algn="ctr"/>
                      <a:r>
                        <a:rPr lang="en-US" sz="1400">
                          <a:effectLst/>
                        </a:rPr>
                        <a:t>Urban100</a:t>
                      </a:r>
                    </a:p>
                  </a:txBody>
                  <a:tcPr marL="73600" marR="73600" marT="33969" marB="33969" anchor="ctr"/>
                </a:tc>
                <a:tc>
                  <a:txBody>
                    <a:bodyPr/>
                    <a:lstStyle/>
                    <a:p>
                      <a:pPr algn="ctr"/>
                      <a:r>
                        <a:rPr lang="en-US" sz="1400">
                          <a:effectLst/>
                        </a:rPr>
                        <a:t>Test</a:t>
                      </a:r>
                    </a:p>
                  </a:txBody>
                  <a:tcPr marL="73600" marR="73600" marT="33969" marB="33969" anchor="ctr"/>
                </a:tc>
                <a:tc>
                  <a:txBody>
                    <a:bodyPr/>
                    <a:lstStyle/>
                    <a:p>
                      <a:pPr algn="ctr"/>
                      <a:r>
                        <a:rPr lang="en-US" sz="1400" u="none" strike="noStrike">
                          <a:solidFill>
                            <a:srgbClr val="0366D6"/>
                          </a:solidFill>
                          <a:effectLst/>
                          <a:hlinkClick r:id="rId7"/>
                        </a:rPr>
                        <a:t>download</a:t>
                      </a:r>
                      <a:endParaRPr lang="en-US" sz="1400">
                        <a:effectLst/>
                      </a:endParaRPr>
                    </a:p>
                  </a:txBody>
                  <a:tcPr marL="73600" marR="73600" marT="33969" marB="33969" anchor="ctr"/>
                </a:tc>
                <a:tc>
                  <a:txBody>
                    <a:bodyPr/>
                    <a:lstStyle/>
                    <a:p>
                      <a:pPr algn="ctr"/>
                      <a:r>
                        <a:rPr lang="en-US" sz="1400" u="none" strike="noStrike">
                          <a:solidFill>
                            <a:srgbClr val="0366D6"/>
                          </a:solidFill>
                          <a:effectLst/>
                          <a:hlinkClick r:id="rId4"/>
                        </a:rPr>
                        <a:t>jbhuang0604</a:t>
                      </a:r>
                      <a:endParaRPr lang="en-US" sz="1400">
                        <a:effectLst/>
                      </a:endParaRPr>
                    </a:p>
                  </a:txBody>
                  <a:tcPr marL="73600" marR="73600" marT="33969" marB="33969" anchor="ctr"/>
                </a:tc>
                <a:extLst>
                  <a:ext uri="{0D108BD9-81ED-4DB2-BD59-A6C34878D82A}">
                    <a16:rowId xmlns:a16="http://schemas.microsoft.com/office/drawing/2014/main" xmlns="" val="437393658"/>
                  </a:ext>
                </a:extLst>
              </a:tr>
              <a:tr h="292521">
                <a:tc>
                  <a:txBody>
                    <a:bodyPr/>
                    <a:lstStyle/>
                    <a:p>
                      <a:pPr algn="ctr"/>
                      <a:r>
                        <a:rPr lang="en-US" sz="1400">
                          <a:effectLst/>
                        </a:rPr>
                        <a:t>Manga109</a:t>
                      </a:r>
                    </a:p>
                  </a:txBody>
                  <a:tcPr marL="73600" marR="73600" marT="33969" marB="33969" anchor="ctr"/>
                </a:tc>
                <a:tc>
                  <a:txBody>
                    <a:bodyPr/>
                    <a:lstStyle/>
                    <a:p>
                      <a:pPr algn="ctr"/>
                      <a:r>
                        <a:rPr lang="en-US" sz="1400" dirty="0">
                          <a:effectLst/>
                        </a:rPr>
                        <a:t>Test</a:t>
                      </a:r>
                    </a:p>
                  </a:txBody>
                  <a:tcPr marL="73600" marR="73600" marT="33969" marB="33969" anchor="ctr"/>
                </a:tc>
                <a:tc>
                  <a:txBody>
                    <a:bodyPr/>
                    <a:lstStyle/>
                    <a:p>
                      <a:pPr algn="ctr"/>
                      <a:r>
                        <a:rPr lang="en-US" sz="1400" u="none" strike="noStrike">
                          <a:solidFill>
                            <a:srgbClr val="0366D6"/>
                          </a:solidFill>
                          <a:effectLst/>
                          <a:hlinkClick r:id="rId8"/>
                        </a:rPr>
                        <a:t>website</a:t>
                      </a:r>
                      <a:endParaRPr lang="en-US" sz="1400">
                        <a:effectLst/>
                      </a:endParaRPr>
                    </a:p>
                  </a:txBody>
                  <a:tcPr marL="73600" marR="73600" marT="33969" marB="33969" anchor="ctr"/>
                </a:tc>
                <a:tc>
                  <a:txBody>
                    <a:bodyPr/>
                    <a:lstStyle/>
                    <a:p>
                      <a:pPr algn="ctr"/>
                      <a:endParaRPr lang="zh-CN" altLang="en-US" sz="1400">
                        <a:effectLst/>
                      </a:endParaRPr>
                    </a:p>
                  </a:txBody>
                  <a:tcPr marL="73600" marR="73600" marT="33969" marB="33969" anchor="ctr"/>
                </a:tc>
                <a:extLst>
                  <a:ext uri="{0D108BD9-81ED-4DB2-BD59-A6C34878D82A}">
                    <a16:rowId xmlns:a16="http://schemas.microsoft.com/office/drawing/2014/main" xmlns="" val="2625893395"/>
                  </a:ext>
                </a:extLst>
              </a:tr>
              <a:tr h="292521">
                <a:tc>
                  <a:txBody>
                    <a:bodyPr/>
                    <a:lstStyle/>
                    <a:p>
                      <a:pPr algn="ctr"/>
                      <a:r>
                        <a:rPr lang="en-US" sz="1400">
                          <a:effectLst/>
                        </a:rPr>
                        <a:t>SunHay80</a:t>
                      </a:r>
                    </a:p>
                  </a:txBody>
                  <a:tcPr marL="73600" marR="73600" marT="33969" marB="33969" anchor="ctr"/>
                </a:tc>
                <a:tc>
                  <a:txBody>
                    <a:bodyPr/>
                    <a:lstStyle/>
                    <a:p>
                      <a:pPr algn="ctr"/>
                      <a:r>
                        <a:rPr lang="en-US" sz="1400">
                          <a:effectLst/>
                        </a:rPr>
                        <a:t>Test</a:t>
                      </a:r>
                    </a:p>
                  </a:txBody>
                  <a:tcPr marL="73600" marR="73600" marT="33969" marB="33969" anchor="ctr"/>
                </a:tc>
                <a:tc>
                  <a:txBody>
                    <a:bodyPr/>
                    <a:lstStyle/>
                    <a:p>
                      <a:pPr algn="ctr"/>
                      <a:r>
                        <a:rPr lang="en-US" sz="1400" u="none" strike="noStrike">
                          <a:solidFill>
                            <a:srgbClr val="0366D6"/>
                          </a:solidFill>
                          <a:effectLst/>
                          <a:hlinkClick r:id="rId9"/>
                        </a:rPr>
                        <a:t>download</a:t>
                      </a:r>
                      <a:endParaRPr lang="en-US" sz="1400">
                        <a:effectLst/>
                      </a:endParaRPr>
                    </a:p>
                  </a:txBody>
                  <a:tcPr marL="73600" marR="73600" marT="33969" marB="33969" anchor="ctr"/>
                </a:tc>
                <a:tc>
                  <a:txBody>
                    <a:bodyPr/>
                    <a:lstStyle/>
                    <a:p>
                      <a:pPr algn="ctr"/>
                      <a:r>
                        <a:rPr lang="en-US" sz="1400" u="none" strike="noStrike">
                          <a:solidFill>
                            <a:srgbClr val="0366D6"/>
                          </a:solidFill>
                          <a:effectLst/>
                          <a:hlinkClick r:id="rId4"/>
                        </a:rPr>
                        <a:t>jbhuang0604</a:t>
                      </a:r>
                      <a:endParaRPr lang="en-US" sz="1400">
                        <a:effectLst/>
                      </a:endParaRPr>
                    </a:p>
                  </a:txBody>
                  <a:tcPr marL="73600" marR="73600" marT="33969" marB="33969" anchor="ctr"/>
                </a:tc>
                <a:extLst>
                  <a:ext uri="{0D108BD9-81ED-4DB2-BD59-A6C34878D82A}">
                    <a16:rowId xmlns:a16="http://schemas.microsoft.com/office/drawing/2014/main" xmlns="" val="3014101491"/>
                  </a:ext>
                </a:extLst>
              </a:tr>
              <a:tr h="292521">
                <a:tc>
                  <a:txBody>
                    <a:bodyPr/>
                    <a:lstStyle/>
                    <a:p>
                      <a:pPr algn="ctr"/>
                      <a:r>
                        <a:rPr lang="en-US" sz="1400">
                          <a:effectLst/>
                        </a:rPr>
                        <a:t>BSD300</a:t>
                      </a:r>
                    </a:p>
                  </a:txBody>
                  <a:tcPr marL="73600" marR="73600" marT="33969" marB="33969" anchor="ctr"/>
                </a:tc>
                <a:tc>
                  <a:txBody>
                    <a:bodyPr/>
                    <a:lstStyle/>
                    <a:p>
                      <a:pPr algn="ctr"/>
                      <a:r>
                        <a:rPr lang="en-US" sz="1400" dirty="0">
                          <a:effectLst/>
                        </a:rPr>
                        <a:t>Train/Val</a:t>
                      </a:r>
                    </a:p>
                  </a:txBody>
                  <a:tcPr marL="73600" marR="73600" marT="33969" marB="33969" anchor="ctr"/>
                </a:tc>
                <a:tc>
                  <a:txBody>
                    <a:bodyPr/>
                    <a:lstStyle/>
                    <a:p>
                      <a:pPr algn="ctr"/>
                      <a:r>
                        <a:rPr lang="en-US" sz="1400" u="none" strike="noStrike">
                          <a:solidFill>
                            <a:srgbClr val="0366D6"/>
                          </a:solidFill>
                          <a:effectLst/>
                          <a:hlinkClick r:id="rId10"/>
                        </a:rPr>
                        <a:t>download</a:t>
                      </a:r>
                      <a:endParaRPr lang="en-US" sz="1400">
                        <a:effectLst/>
                      </a:endParaRPr>
                    </a:p>
                  </a:txBody>
                  <a:tcPr marL="73600" marR="73600" marT="33969" marB="33969" anchor="ctr"/>
                </a:tc>
                <a:tc>
                  <a:txBody>
                    <a:bodyPr/>
                    <a:lstStyle/>
                    <a:p>
                      <a:pPr algn="ctr"/>
                      <a:endParaRPr lang="zh-CN" altLang="en-US" sz="1400">
                        <a:effectLst/>
                      </a:endParaRPr>
                    </a:p>
                  </a:txBody>
                  <a:tcPr marL="73600" marR="73600" marT="33969" marB="33969" anchor="ctr"/>
                </a:tc>
                <a:extLst>
                  <a:ext uri="{0D108BD9-81ED-4DB2-BD59-A6C34878D82A}">
                    <a16:rowId xmlns:a16="http://schemas.microsoft.com/office/drawing/2014/main" xmlns="" val="3805577608"/>
                  </a:ext>
                </a:extLst>
              </a:tr>
              <a:tr h="292521">
                <a:tc>
                  <a:txBody>
                    <a:bodyPr/>
                    <a:lstStyle/>
                    <a:p>
                      <a:pPr algn="ctr"/>
                      <a:r>
                        <a:rPr lang="en-US" sz="1400">
                          <a:effectLst/>
                        </a:rPr>
                        <a:t>BSD500</a:t>
                      </a:r>
                    </a:p>
                  </a:txBody>
                  <a:tcPr marL="73600" marR="73600" marT="33969" marB="33969" anchor="ctr"/>
                </a:tc>
                <a:tc>
                  <a:txBody>
                    <a:bodyPr/>
                    <a:lstStyle/>
                    <a:p>
                      <a:pPr algn="ctr"/>
                      <a:r>
                        <a:rPr lang="en-US" sz="1400" dirty="0">
                          <a:effectLst/>
                        </a:rPr>
                        <a:t>Train/Val</a:t>
                      </a:r>
                    </a:p>
                  </a:txBody>
                  <a:tcPr marL="73600" marR="73600" marT="33969" marB="33969" anchor="ctr"/>
                </a:tc>
                <a:tc>
                  <a:txBody>
                    <a:bodyPr/>
                    <a:lstStyle/>
                    <a:p>
                      <a:pPr algn="ctr"/>
                      <a:r>
                        <a:rPr lang="en-US" sz="1400" u="none" strike="noStrike">
                          <a:solidFill>
                            <a:srgbClr val="0366D6"/>
                          </a:solidFill>
                          <a:effectLst/>
                          <a:hlinkClick r:id="rId11"/>
                        </a:rPr>
                        <a:t>download</a:t>
                      </a:r>
                      <a:endParaRPr lang="en-US" sz="1400">
                        <a:effectLst/>
                      </a:endParaRPr>
                    </a:p>
                  </a:txBody>
                  <a:tcPr marL="73600" marR="73600" marT="33969" marB="33969" anchor="ctr"/>
                </a:tc>
                <a:tc>
                  <a:txBody>
                    <a:bodyPr/>
                    <a:lstStyle/>
                    <a:p>
                      <a:pPr algn="ctr"/>
                      <a:endParaRPr lang="zh-CN" altLang="en-US" sz="1400">
                        <a:effectLst/>
                      </a:endParaRPr>
                    </a:p>
                  </a:txBody>
                  <a:tcPr marL="73600" marR="73600" marT="33969" marB="33969" anchor="ctr"/>
                </a:tc>
                <a:extLst>
                  <a:ext uri="{0D108BD9-81ED-4DB2-BD59-A6C34878D82A}">
                    <a16:rowId xmlns:a16="http://schemas.microsoft.com/office/drawing/2014/main" xmlns="" val="1229075662"/>
                  </a:ext>
                </a:extLst>
              </a:tr>
              <a:tr h="292521">
                <a:tc>
                  <a:txBody>
                    <a:bodyPr/>
                    <a:lstStyle/>
                    <a:p>
                      <a:pPr algn="ctr"/>
                      <a:r>
                        <a:rPr lang="en-US" sz="1400">
                          <a:effectLst/>
                        </a:rPr>
                        <a:t>91-Image</a:t>
                      </a:r>
                    </a:p>
                  </a:txBody>
                  <a:tcPr marL="73600" marR="73600" marT="33969" marB="33969" anchor="ctr"/>
                </a:tc>
                <a:tc>
                  <a:txBody>
                    <a:bodyPr/>
                    <a:lstStyle/>
                    <a:p>
                      <a:pPr algn="ctr"/>
                      <a:r>
                        <a:rPr lang="en-US" sz="1400" dirty="0">
                          <a:effectLst/>
                        </a:rPr>
                        <a:t>Train</a:t>
                      </a:r>
                    </a:p>
                  </a:txBody>
                  <a:tcPr marL="73600" marR="73600" marT="33969" marB="33969" anchor="ctr"/>
                </a:tc>
                <a:tc>
                  <a:txBody>
                    <a:bodyPr/>
                    <a:lstStyle/>
                    <a:p>
                      <a:pPr algn="ctr"/>
                      <a:r>
                        <a:rPr lang="en-US" sz="1400" u="none" strike="noStrike">
                          <a:solidFill>
                            <a:srgbClr val="0366D6"/>
                          </a:solidFill>
                          <a:effectLst/>
                          <a:hlinkClick r:id="rId12"/>
                        </a:rPr>
                        <a:t>download</a:t>
                      </a:r>
                      <a:endParaRPr lang="en-US" sz="1400">
                        <a:effectLst/>
                      </a:endParaRPr>
                    </a:p>
                  </a:txBody>
                  <a:tcPr marL="73600" marR="73600" marT="33969" marB="33969" anchor="ctr"/>
                </a:tc>
                <a:tc>
                  <a:txBody>
                    <a:bodyPr/>
                    <a:lstStyle/>
                    <a:p>
                      <a:pPr algn="ctr"/>
                      <a:r>
                        <a:rPr lang="en-US" sz="1400">
                          <a:effectLst/>
                        </a:rPr>
                        <a:t>Yang</a:t>
                      </a:r>
                    </a:p>
                  </a:txBody>
                  <a:tcPr marL="73600" marR="73600" marT="33969" marB="33969" anchor="ctr"/>
                </a:tc>
                <a:extLst>
                  <a:ext uri="{0D108BD9-81ED-4DB2-BD59-A6C34878D82A}">
                    <a16:rowId xmlns:a16="http://schemas.microsoft.com/office/drawing/2014/main" xmlns="" val="3270915860"/>
                  </a:ext>
                </a:extLst>
              </a:tr>
              <a:tr h="292521">
                <a:tc>
                  <a:txBody>
                    <a:bodyPr/>
                    <a:lstStyle/>
                    <a:p>
                      <a:pPr algn="ctr"/>
                      <a:r>
                        <a:rPr lang="en-US" sz="1400">
                          <a:effectLst/>
                        </a:rPr>
                        <a:t>DIV2K2017</a:t>
                      </a:r>
                    </a:p>
                  </a:txBody>
                  <a:tcPr marL="73600" marR="73600" marT="33969" marB="33969" anchor="ctr"/>
                </a:tc>
                <a:tc>
                  <a:txBody>
                    <a:bodyPr/>
                    <a:lstStyle/>
                    <a:p>
                      <a:pPr algn="ctr"/>
                      <a:r>
                        <a:rPr lang="en-US" sz="1400">
                          <a:effectLst/>
                        </a:rPr>
                        <a:t>Train/Val</a:t>
                      </a:r>
                    </a:p>
                  </a:txBody>
                  <a:tcPr marL="73600" marR="73600" marT="33969" marB="33969" anchor="ctr"/>
                </a:tc>
                <a:tc>
                  <a:txBody>
                    <a:bodyPr/>
                    <a:lstStyle/>
                    <a:p>
                      <a:pPr algn="ctr"/>
                      <a:r>
                        <a:rPr lang="en-US" sz="1400" u="none" strike="noStrike" dirty="0">
                          <a:solidFill>
                            <a:srgbClr val="0366D6"/>
                          </a:solidFill>
                          <a:effectLst/>
                          <a:hlinkClick r:id="rId13"/>
                        </a:rPr>
                        <a:t>website</a:t>
                      </a:r>
                      <a:endParaRPr lang="en-US" sz="1400" dirty="0">
                        <a:effectLst/>
                      </a:endParaRPr>
                    </a:p>
                  </a:txBody>
                  <a:tcPr marL="73600" marR="73600" marT="33969" marB="33969" anchor="ctr"/>
                </a:tc>
                <a:tc>
                  <a:txBody>
                    <a:bodyPr/>
                    <a:lstStyle/>
                    <a:p>
                      <a:pPr algn="ctr"/>
                      <a:r>
                        <a:rPr lang="en-US" sz="1400">
                          <a:effectLst/>
                        </a:rPr>
                        <a:t>NTIRE2017</a:t>
                      </a:r>
                    </a:p>
                  </a:txBody>
                  <a:tcPr marL="73600" marR="73600" marT="33969" marB="33969" anchor="ctr"/>
                </a:tc>
                <a:extLst>
                  <a:ext uri="{0D108BD9-81ED-4DB2-BD59-A6C34878D82A}">
                    <a16:rowId xmlns:a16="http://schemas.microsoft.com/office/drawing/2014/main" xmlns="" val="765869141"/>
                  </a:ext>
                </a:extLst>
              </a:tr>
              <a:tr h="292521">
                <a:tc>
                  <a:txBody>
                    <a:bodyPr/>
                    <a:lstStyle/>
                    <a:p>
                      <a:pPr algn="ctr"/>
                      <a:r>
                        <a:rPr lang="en-US" sz="1400">
                          <a:effectLst/>
                        </a:rPr>
                        <a:t>Flickr2K</a:t>
                      </a:r>
                    </a:p>
                  </a:txBody>
                  <a:tcPr marL="73600" marR="73600" marT="33969" marB="33969" anchor="ctr"/>
                </a:tc>
                <a:tc>
                  <a:txBody>
                    <a:bodyPr/>
                    <a:lstStyle/>
                    <a:p>
                      <a:pPr algn="ctr"/>
                      <a:r>
                        <a:rPr lang="en-US" sz="1400">
                          <a:effectLst/>
                        </a:rPr>
                        <a:t>Train</a:t>
                      </a:r>
                    </a:p>
                  </a:txBody>
                  <a:tcPr marL="73600" marR="73600" marT="33969" marB="33969" anchor="ctr"/>
                </a:tc>
                <a:tc>
                  <a:txBody>
                    <a:bodyPr/>
                    <a:lstStyle/>
                    <a:p>
                      <a:pPr algn="ctr"/>
                      <a:r>
                        <a:rPr lang="en-US" sz="1400" u="none" strike="noStrike" dirty="0">
                          <a:solidFill>
                            <a:srgbClr val="0366D6"/>
                          </a:solidFill>
                          <a:effectLst/>
                          <a:hlinkClick r:id="rId14"/>
                        </a:rPr>
                        <a:t>download</a:t>
                      </a:r>
                      <a:endParaRPr lang="en-US" sz="1400" dirty="0">
                        <a:effectLst/>
                      </a:endParaRPr>
                    </a:p>
                  </a:txBody>
                  <a:tcPr marL="73600" marR="73600" marT="33969" marB="33969" anchor="ctr"/>
                </a:tc>
                <a:tc>
                  <a:txBody>
                    <a:bodyPr/>
                    <a:lstStyle/>
                    <a:p>
                      <a:pPr algn="ctr"/>
                      <a:endParaRPr lang="zh-CN" altLang="en-US" sz="1400">
                        <a:effectLst/>
                      </a:endParaRPr>
                    </a:p>
                  </a:txBody>
                  <a:tcPr marL="73600" marR="73600" marT="33969" marB="33969" anchor="ctr"/>
                </a:tc>
                <a:extLst>
                  <a:ext uri="{0D108BD9-81ED-4DB2-BD59-A6C34878D82A}">
                    <a16:rowId xmlns:a16="http://schemas.microsoft.com/office/drawing/2014/main" xmlns="" val="2739708418"/>
                  </a:ext>
                </a:extLst>
              </a:tr>
              <a:tr h="292521">
                <a:tc>
                  <a:txBody>
                    <a:bodyPr/>
                    <a:lstStyle/>
                    <a:p>
                      <a:pPr algn="ctr"/>
                      <a:r>
                        <a:rPr lang="en-US" sz="1400">
                          <a:effectLst/>
                        </a:rPr>
                        <a:t>Real SR</a:t>
                      </a:r>
                    </a:p>
                  </a:txBody>
                  <a:tcPr marL="73600" marR="73600" marT="33969" marB="33969" anchor="ctr"/>
                </a:tc>
                <a:tc>
                  <a:txBody>
                    <a:bodyPr/>
                    <a:lstStyle/>
                    <a:p>
                      <a:pPr algn="ctr"/>
                      <a:r>
                        <a:rPr lang="en-US" sz="1400">
                          <a:effectLst/>
                        </a:rPr>
                        <a:t>Train/Val</a:t>
                      </a:r>
                    </a:p>
                  </a:txBody>
                  <a:tcPr marL="73600" marR="73600" marT="33969" marB="33969" anchor="ctr"/>
                </a:tc>
                <a:tc>
                  <a:txBody>
                    <a:bodyPr/>
                    <a:lstStyle/>
                    <a:p>
                      <a:pPr algn="ctr"/>
                      <a:r>
                        <a:rPr lang="en-US" sz="1400" u="none" strike="noStrike" dirty="0">
                          <a:solidFill>
                            <a:srgbClr val="0366D6"/>
                          </a:solidFill>
                          <a:effectLst/>
                          <a:hlinkClick r:id="rId15"/>
                        </a:rPr>
                        <a:t>website</a:t>
                      </a:r>
                      <a:endParaRPr lang="en-US" sz="1400" dirty="0">
                        <a:effectLst/>
                      </a:endParaRPr>
                    </a:p>
                  </a:txBody>
                  <a:tcPr marL="73600" marR="73600" marT="33969" marB="33969" anchor="ctr"/>
                </a:tc>
                <a:tc>
                  <a:txBody>
                    <a:bodyPr/>
                    <a:lstStyle/>
                    <a:p>
                      <a:pPr algn="ctr"/>
                      <a:r>
                        <a:rPr lang="en-US" sz="1400">
                          <a:effectLst/>
                        </a:rPr>
                        <a:t>NTIRE2019</a:t>
                      </a:r>
                    </a:p>
                  </a:txBody>
                  <a:tcPr marL="73600" marR="73600" marT="33969" marB="33969" anchor="ctr"/>
                </a:tc>
                <a:extLst>
                  <a:ext uri="{0D108BD9-81ED-4DB2-BD59-A6C34878D82A}">
                    <a16:rowId xmlns:a16="http://schemas.microsoft.com/office/drawing/2014/main" xmlns="" val="1915321441"/>
                  </a:ext>
                </a:extLst>
              </a:tr>
              <a:tr h="736267">
                <a:tc>
                  <a:txBody>
                    <a:bodyPr/>
                    <a:lstStyle/>
                    <a:p>
                      <a:pPr algn="ctr"/>
                      <a:r>
                        <a:rPr lang="en-US" sz="1400">
                          <a:effectLst/>
                        </a:rPr>
                        <a:t>PIPAL</a:t>
                      </a:r>
                    </a:p>
                  </a:txBody>
                  <a:tcPr marL="73600" marR="73600" marT="33969" marB="33969" anchor="ctr"/>
                </a:tc>
                <a:tc>
                  <a:txBody>
                    <a:bodyPr/>
                    <a:lstStyle/>
                    <a:p>
                      <a:pPr algn="ctr"/>
                      <a:r>
                        <a:rPr lang="en-US" sz="1400">
                          <a:effectLst/>
                        </a:rPr>
                        <a:t>Test</a:t>
                      </a:r>
                    </a:p>
                  </a:txBody>
                  <a:tcPr marL="73600" marR="73600" marT="33969" marB="33969" anchor="ctr"/>
                </a:tc>
                <a:tc>
                  <a:txBody>
                    <a:bodyPr/>
                    <a:lstStyle/>
                    <a:p>
                      <a:pPr algn="ctr"/>
                      <a:r>
                        <a:rPr lang="en-US" sz="1400" u="none" strike="noStrike" dirty="0">
                          <a:solidFill>
                            <a:srgbClr val="0366D6"/>
                          </a:solidFill>
                          <a:effectLst/>
                          <a:hlinkClick r:id="rId16"/>
                        </a:rPr>
                        <a:t>ECCV 2020</a:t>
                      </a:r>
                      <a:endParaRPr lang="en-US" sz="1400" dirty="0">
                        <a:effectLst/>
                      </a:endParaRPr>
                    </a:p>
                  </a:txBody>
                  <a:tcPr marL="73600" marR="73600" marT="33969" marB="33969" anchor="ctr"/>
                </a:tc>
                <a:tc>
                  <a:txBody>
                    <a:bodyPr/>
                    <a:lstStyle/>
                    <a:p>
                      <a:pPr algn="ctr"/>
                      <a:r>
                        <a:rPr lang="en-US" sz="1400" dirty="0">
                          <a:effectLst/>
                        </a:rPr>
                        <a:t>Perceptual Image Quality Assessment dataset</a:t>
                      </a:r>
                    </a:p>
                  </a:txBody>
                  <a:tcPr marL="73600" marR="73600" marT="33969" marB="33969" anchor="ctr"/>
                </a:tc>
                <a:extLst>
                  <a:ext uri="{0D108BD9-81ED-4DB2-BD59-A6C34878D82A}">
                    <a16:rowId xmlns:a16="http://schemas.microsoft.com/office/drawing/2014/main" xmlns="" val="1927397470"/>
                  </a:ext>
                </a:extLst>
              </a:tr>
            </a:tbl>
          </a:graphicData>
        </a:graphic>
      </p:graphicFrame>
    </p:spTree>
    <p:extLst>
      <p:ext uri="{BB962C8B-B14F-4D97-AF65-F5344CB8AC3E}">
        <p14:creationId xmlns:p14="http://schemas.microsoft.com/office/powerpoint/2010/main" val="3749445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分数占比</a:t>
            </a:r>
          </a:p>
        </p:txBody>
      </p:sp>
      <p:sp>
        <p:nvSpPr>
          <p:cNvPr id="3" name="内容占位符 2"/>
          <p:cNvSpPr>
            <a:spLocks noGrp="1"/>
          </p:cNvSpPr>
          <p:nvPr>
            <p:ph idx="1"/>
          </p:nvPr>
        </p:nvSpPr>
        <p:spPr>
          <a:xfrm>
            <a:off x="638627" y="1259115"/>
            <a:ext cx="8376064" cy="5214257"/>
          </a:xfrm>
        </p:spPr>
        <p:txBody>
          <a:bodyPr>
            <a:normAutofit/>
          </a:bodyPr>
          <a:lstStyle/>
          <a:p>
            <a:r>
              <a:rPr lang="zh-CN" altLang="en-US" dirty="0"/>
              <a:t>图像滤镜效果作业</a:t>
            </a:r>
            <a:r>
              <a:rPr lang="en-US" altLang="zh-CN" dirty="0"/>
              <a:t>(30</a:t>
            </a:r>
            <a:r>
              <a:rPr lang="zh-CN" altLang="en-US" dirty="0"/>
              <a:t>分</a:t>
            </a:r>
            <a:r>
              <a:rPr lang="en-US" altLang="zh-CN" dirty="0"/>
              <a:t>)</a:t>
            </a:r>
          </a:p>
          <a:p>
            <a:r>
              <a:rPr lang="zh-CN" altLang="en-US" dirty="0"/>
              <a:t>大作业</a:t>
            </a:r>
            <a:r>
              <a:rPr lang="en-US" altLang="zh-CN" dirty="0"/>
              <a:t>(30</a:t>
            </a:r>
            <a:r>
              <a:rPr lang="zh-CN" altLang="en-US" dirty="0"/>
              <a:t>分</a:t>
            </a:r>
            <a:r>
              <a:rPr lang="en-US" altLang="zh-CN" dirty="0"/>
              <a:t>)</a:t>
            </a:r>
          </a:p>
          <a:p>
            <a:r>
              <a:rPr lang="zh-CN" altLang="en-US" dirty="0"/>
              <a:t>课堂分享</a:t>
            </a:r>
            <a:r>
              <a:rPr lang="en-US" altLang="zh-CN" dirty="0"/>
              <a:t>(30</a:t>
            </a:r>
            <a:r>
              <a:rPr lang="zh-CN" altLang="en-US" dirty="0"/>
              <a:t>分</a:t>
            </a:r>
            <a:r>
              <a:rPr lang="en-US" altLang="zh-CN" dirty="0"/>
              <a:t>)</a:t>
            </a:r>
          </a:p>
          <a:p>
            <a:r>
              <a:rPr lang="zh-CN" altLang="en-US" dirty="0"/>
              <a:t>课堂表现</a:t>
            </a:r>
            <a:r>
              <a:rPr lang="en-US" altLang="zh-CN" dirty="0"/>
              <a:t>(10</a:t>
            </a:r>
            <a:r>
              <a:rPr lang="zh-CN" altLang="en-US" dirty="0"/>
              <a:t>分</a:t>
            </a:r>
            <a:r>
              <a:rPr lang="en-US" altLang="zh-CN" dirty="0"/>
              <a:t>)</a:t>
            </a:r>
          </a:p>
          <a:p>
            <a:pPr lvl="2"/>
            <a:endParaRPr lang="en-US" altLang="zh-CN" dirty="0"/>
          </a:p>
          <a:p>
            <a:pPr marL="685800" lvl="2" indent="0">
              <a:buNone/>
            </a:pPr>
            <a:endParaRPr lang="en-US" altLang="zh-CN" dirty="0"/>
          </a:p>
          <a:p>
            <a:pPr lvl="2"/>
            <a:endParaRPr lang="en-US" altLang="zh-CN" dirty="0"/>
          </a:p>
          <a:p>
            <a:pPr lvl="1"/>
            <a:endParaRPr lang="en-US" altLang="zh-CN" dirty="0"/>
          </a:p>
          <a:p>
            <a:pPr lvl="1"/>
            <a:endParaRPr lang="en-US" altLang="zh-CN" dirty="0"/>
          </a:p>
          <a:p>
            <a:pPr lvl="1"/>
            <a:endParaRPr lang="en-US" altLang="zh-CN" dirty="0"/>
          </a:p>
          <a:p>
            <a:endParaRPr lang="en-US" altLang="zh-CN" dirty="0"/>
          </a:p>
        </p:txBody>
      </p:sp>
    </p:spTree>
    <p:extLst>
      <p:ext uri="{BB962C8B-B14F-4D97-AF65-F5344CB8AC3E}">
        <p14:creationId xmlns:p14="http://schemas.microsoft.com/office/powerpoint/2010/main" val="222286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970AA01-FD66-4F97-B688-DEF09E86E599}"/>
              </a:ext>
            </a:extLst>
          </p:cNvPr>
          <p:cNvSpPr>
            <a:spLocks noGrp="1"/>
          </p:cNvSpPr>
          <p:nvPr>
            <p:ph type="title"/>
          </p:nvPr>
        </p:nvSpPr>
        <p:spPr/>
        <p:txBody>
          <a:bodyPr/>
          <a:lstStyle/>
          <a:p>
            <a:r>
              <a:rPr lang="zh-CN" altLang="en-US" dirty="0"/>
              <a:t>大作业 </a:t>
            </a:r>
            <a:r>
              <a:rPr lang="en-US" altLang="zh-CN" dirty="0"/>
              <a:t>(</a:t>
            </a:r>
            <a:r>
              <a:rPr lang="zh-CN" altLang="en-US" dirty="0"/>
              <a:t>选题七</a:t>
            </a:r>
            <a:r>
              <a:rPr lang="en-US" altLang="zh-CN" dirty="0"/>
              <a:t>: </a:t>
            </a:r>
            <a:r>
              <a:rPr lang="zh-CN" altLang="en-US" dirty="0"/>
              <a:t>超分辨率</a:t>
            </a:r>
            <a:r>
              <a:rPr lang="en-US" altLang="zh-CN" dirty="0"/>
              <a:t>)</a:t>
            </a:r>
            <a:endParaRPr lang="zh-CN" altLang="en-US" dirty="0"/>
          </a:p>
        </p:txBody>
      </p:sp>
      <p:graphicFrame>
        <p:nvGraphicFramePr>
          <p:cNvPr id="4" name="内容占位符 3">
            <a:extLst>
              <a:ext uri="{FF2B5EF4-FFF2-40B4-BE49-F238E27FC236}">
                <a16:creationId xmlns:a16="http://schemas.microsoft.com/office/drawing/2014/main" xmlns="" id="{4071FE85-565F-4DAE-93E7-E8161BE01EA0}"/>
              </a:ext>
            </a:extLst>
          </p:cNvPr>
          <p:cNvGraphicFramePr>
            <a:graphicFrameLocks noGrp="1"/>
          </p:cNvGraphicFramePr>
          <p:nvPr>
            <p:ph idx="1"/>
            <p:extLst>
              <p:ext uri="{D42A27DB-BD31-4B8C-83A1-F6EECF244321}">
                <p14:modId xmlns:p14="http://schemas.microsoft.com/office/powerpoint/2010/main" val="2411381186"/>
              </p:ext>
            </p:extLst>
          </p:nvPr>
        </p:nvGraphicFramePr>
        <p:xfrm>
          <a:off x="609599" y="1625600"/>
          <a:ext cx="7683504" cy="4208382"/>
        </p:xfrm>
        <a:graphic>
          <a:graphicData uri="http://schemas.openxmlformats.org/drawingml/2006/table">
            <a:tbl>
              <a:tblPr>
                <a:tableStyleId>{2D5ABB26-0587-4C30-8999-92F81FD0307C}</a:tableStyleId>
              </a:tblPr>
              <a:tblGrid>
                <a:gridCol w="1920876">
                  <a:extLst>
                    <a:ext uri="{9D8B030D-6E8A-4147-A177-3AD203B41FA5}">
                      <a16:colId xmlns:a16="http://schemas.microsoft.com/office/drawing/2014/main" xmlns="" val="1216161023"/>
                    </a:ext>
                  </a:extLst>
                </a:gridCol>
                <a:gridCol w="1920876">
                  <a:extLst>
                    <a:ext uri="{9D8B030D-6E8A-4147-A177-3AD203B41FA5}">
                      <a16:colId xmlns:a16="http://schemas.microsoft.com/office/drawing/2014/main" xmlns="" val="2890210469"/>
                    </a:ext>
                  </a:extLst>
                </a:gridCol>
                <a:gridCol w="1920876">
                  <a:extLst>
                    <a:ext uri="{9D8B030D-6E8A-4147-A177-3AD203B41FA5}">
                      <a16:colId xmlns:a16="http://schemas.microsoft.com/office/drawing/2014/main" xmlns="" val="2469093313"/>
                    </a:ext>
                  </a:extLst>
                </a:gridCol>
                <a:gridCol w="1920876">
                  <a:extLst>
                    <a:ext uri="{9D8B030D-6E8A-4147-A177-3AD203B41FA5}">
                      <a16:colId xmlns:a16="http://schemas.microsoft.com/office/drawing/2014/main" xmlns="" val="3932283300"/>
                    </a:ext>
                  </a:extLst>
                </a:gridCol>
              </a:tblGrid>
              <a:tr h="410013">
                <a:tc>
                  <a:txBody>
                    <a:bodyPr/>
                    <a:lstStyle/>
                    <a:p>
                      <a:pPr algn="ctr"/>
                      <a:r>
                        <a:rPr lang="zh-CN" altLang="en-US" sz="2000" b="1" dirty="0">
                          <a:effectLst/>
                        </a:rPr>
                        <a:t>名称</a:t>
                      </a:r>
                      <a:endParaRPr lang="en-US" sz="2000" b="1" dirty="0">
                        <a:effectLst/>
                      </a:endParaRPr>
                    </a:p>
                  </a:txBody>
                  <a:tcPr marL="73600" marR="73600" marT="33969" marB="33969" anchor="ctr"/>
                </a:tc>
                <a:tc>
                  <a:txBody>
                    <a:bodyPr/>
                    <a:lstStyle/>
                    <a:p>
                      <a:pPr algn="ctr"/>
                      <a:r>
                        <a:rPr lang="zh-CN" altLang="en-US" sz="2000" b="1" dirty="0">
                          <a:effectLst/>
                        </a:rPr>
                        <a:t>用途</a:t>
                      </a:r>
                      <a:endParaRPr lang="en-US" sz="2000" b="1" dirty="0">
                        <a:effectLst/>
                      </a:endParaRPr>
                    </a:p>
                  </a:txBody>
                  <a:tcPr marL="73600" marR="73600" marT="33969" marB="33969" anchor="ctr"/>
                </a:tc>
                <a:tc>
                  <a:txBody>
                    <a:bodyPr/>
                    <a:lstStyle/>
                    <a:p>
                      <a:pPr algn="ctr"/>
                      <a:r>
                        <a:rPr lang="zh-CN" altLang="en-US" sz="2000" b="1" dirty="0">
                          <a:effectLst/>
                        </a:rPr>
                        <a:t>下载链接</a:t>
                      </a:r>
                      <a:endParaRPr lang="en-US" sz="2000" b="1" dirty="0">
                        <a:effectLst/>
                      </a:endParaRPr>
                    </a:p>
                  </a:txBody>
                  <a:tcPr marL="73600" marR="73600" marT="33969" marB="33969" anchor="ctr"/>
                </a:tc>
                <a:tc>
                  <a:txBody>
                    <a:bodyPr/>
                    <a:lstStyle/>
                    <a:p>
                      <a:pPr algn="ctr"/>
                      <a:r>
                        <a:rPr lang="zh-CN" altLang="en-US" sz="2000" b="1" dirty="0">
                          <a:effectLst/>
                        </a:rPr>
                        <a:t>注释</a:t>
                      </a:r>
                      <a:endParaRPr lang="en-US" sz="2000" b="1" dirty="0">
                        <a:effectLst/>
                      </a:endParaRPr>
                    </a:p>
                  </a:txBody>
                  <a:tcPr marL="73600" marR="73600" marT="33969" marB="33969" anchor="ctr"/>
                </a:tc>
                <a:extLst>
                  <a:ext uri="{0D108BD9-81ED-4DB2-BD59-A6C34878D82A}">
                    <a16:rowId xmlns:a16="http://schemas.microsoft.com/office/drawing/2014/main" xmlns="" val="1998103492"/>
                  </a:ext>
                </a:extLst>
              </a:tr>
              <a:tr h="309428">
                <a:tc>
                  <a:txBody>
                    <a:bodyPr/>
                    <a:lstStyle/>
                    <a:p>
                      <a:pPr algn="ctr"/>
                      <a:r>
                        <a:rPr lang="en-US" sz="1400" dirty="0">
                          <a:effectLst/>
                        </a:rPr>
                        <a:t>Waterloo</a:t>
                      </a:r>
                    </a:p>
                  </a:txBody>
                  <a:tcPr marL="73600" marR="73600" marT="33969" marB="33969" anchor="ctr"/>
                </a:tc>
                <a:tc>
                  <a:txBody>
                    <a:bodyPr/>
                    <a:lstStyle/>
                    <a:p>
                      <a:pPr algn="ctr"/>
                      <a:r>
                        <a:rPr lang="en-US" sz="1400" dirty="0">
                          <a:effectLst/>
                        </a:rPr>
                        <a:t>Train</a:t>
                      </a:r>
                    </a:p>
                  </a:txBody>
                  <a:tcPr marL="73600" marR="73600" marT="33969" marB="33969" anchor="ctr"/>
                </a:tc>
                <a:tc>
                  <a:txBody>
                    <a:bodyPr/>
                    <a:lstStyle/>
                    <a:p>
                      <a:pPr algn="ctr"/>
                      <a:r>
                        <a:rPr lang="en-US" sz="1400" u="none" strike="noStrike" dirty="0">
                          <a:solidFill>
                            <a:srgbClr val="0366D6"/>
                          </a:solidFill>
                          <a:effectLst/>
                          <a:hlinkClick r:id="rId3"/>
                        </a:rPr>
                        <a:t>website</a:t>
                      </a:r>
                      <a:endParaRPr lang="en-US" sz="1400" dirty="0">
                        <a:effectLst/>
                      </a:endParaRPr>
                    </a:p>
                  </a:txBody>
                  <a:tcPr marL="73600" marR="73600" marT="33969" marB="33969" anchor="ctr"/>
                </a:tc>
                <a:tc>
                  <a:txBody>
                    <a:bodyPr/>
                    <a:lstStyle/>
                    <a:p>
                      <a:pPr algn="ctr"/>
                      <a:endParaRPr lang="en-US" sz="1400" b="1" dirty="0">
                        <a:effectLst/>
                      </a:endParaRPr>
                    </a:p>
                  </a:txBody>
                  <a:tcPr marL="73600" marR="73600" marT="33969" marB="33969" anchor="ctr"/>
                </a:tc>
                <a:extLst>
                  <a:ext uri="{0D108BD9-81ED-4DB2-BD59-A6C34878D82A}">
                    <a16:rowId xmlns:a16="http://schemas.microsoft.com/office/drawing/2014/main" xmlns="" val="570655664"/>
                  </a:ext>
                </a:extLst>
              </a:tr>
              <a:tr h="309428">
                <a:tc>
                  <a:txBody>
                    <a:bodyPr/>
                    <a:lstStyle/>
                    <a:p>
                      <a:pPr algn="ctr"/>
                      <a:r>
                        <a:rPr lang="en-US" sz="1400" dirty="0">
                          <a:effectLst/>
                        </a:rPr>
                        <a:t>VID4</a:t>
                      </a:r>
                    </a:p>
                  </a:txBody>
                  <a:tcPr marL="73600" marR="73600" marT="33969" marB="33969" anchor="ctr"/>
                </a:tc>
                <a:tc>
                  <a:txBody>
                    <a:bodyPr/>
                    <a:lstStyle/>
                    <a:p>
                      <a:pPr algn="ctr"/>
                      <a:r>
                        <a:rPr lang="en-US" sz="1400" dirty="0">
                          <a:effectLst/>
                        </a:rPr>
                        <a:t>Test</a:t>
                      </a:r>
                    </a:p>
                  </a:txBody>
                  <a:tcPr marL="73600" marR="73600" marT="33969" marB="33969" anchor="ctr"/>
                </a:tc>
                <a:tc>
                  <a:txBody>
                    <a:bodyPr/>
                    <a:lstStyle/>
                    <a:p>
                      <a:pPr algn="ctr"/>
                      <a:r>
                        <a:rPr lang="en-US" sz="1400" u="none" strike="noStrike">
                          <a:solidFill>
                            <a:srgbClr val="0366D6"/>
                          </a:solidFill>
                          <a:effectLst/>
                          <a:hlinkClick r:id="rId4"/>
                        </a:rPr>
                        <a:t>download</a:t>
                      </a:r>
                      <a:endParaRPr lang="en-US" sz="1400">
                        <a:effectLst/>
                      </a:endParaRPr>
                    </a:p>
                  </a:txBody>
                  <a:tcPr marL="73600" marR="73600" marT="33969" marB="33969" anchor="ctr"/>
                </a:tc>
                <a:tc>
                  <a:txBody>
                    <a:bodyPr/>
                    <a:lstStyle/>
                    <a:p>
                      <a:pPr algn="ctr"/>
                      <a:r>
                        <a:rPr lang="en-US" sz="1400" dirty="0">
                          <a:effectLst/>
                        </a:rPr>
                        <a:t>4 videos</a:t>
                      </a:r>
                    </a:p>
                  </a:txBody>
                  <a:tcPr marL="73600" marR="73600" marT="33969" marB="33969" anchor="ctr"/>
                </a:tc>
                <a:extLst>
                  <a:ext uri="{0D108BD9-81ED-4DB2-BD59-A6C34878D82A}">
                    <a16:rowId xmlns:a16="http://schemas.microsoft.com/office/drawing/2014/main" xmlns="" val="866809016"/>
                  </a:ext>
                </a:extLst>
              </a:tr>
              <a:tr h="309428">
                <a:tc>
                  <a:txBody>
                    <a:bodyPr/>
                    <a:lstStyle/>
                    <a:p>
                      <a:pPr algn="ctr"/>
                      <a:r>
                        <a:rPr lang="en-US" sz="1400" dirty="0">
                          <a:effectLst/>
                        </a:rPr>
                        <a:t>MCL-V</a:t>
                      </a:r>
                    </a:p>
                  </a:txBody>
                  <a:tcPr marL="73600" marR="73600" marT="33969" marB="33969" anchor="ctr"/>
                </a:tc>
                <a:tc>
                  <a:txBody>
                    <a:bodyPr/>
                    <a:lstStyle/>
                    <a:p>
                      <a:pPr algn="ctr"/>
                      <a:r>
                        <a:rPr lang="en-US" sz="1400" dirty="0">
                          <a:effectLst/>
                        </a:rPr>
                        <a:t>Train</a:t>
                      </a:r>
                    </a:p>
                  </a:txBody>
                  <a:tcPr marL="73600" marR="73600" marT="33969" marB="33969" anchor="ctr"/>
                </a:tc>
                <a:tc>
                  <a:txBody>
                    <a:bodyPr/>
                    <a:lstStyle/>
                    <a:p>
                      <a:pPr algn="ctr"/>
                      <a:r>
                        <a:rPr lang="en-US" sz="1400" u="none" strike="noStrike">
                          <a:solidFill>
                            <a:srgbClr val="0366D6"/>
                          </a:solidFill>
                          <a:effectLst/>
                          <a:hlinkClick r:id="rId5"/>
                        </a:rPr>
                        <a:t>website</a:t>
                      </a:r>
                      <a:endParaRPr lang="en-US" sz="1400">
                        <a:effectLst/>
                      </a:endParaRPr>
                    </a:p>
                  </a:txBody>
                  <a:tcPr marL="73600" marR="73600" marT="33969" marB="33969" anchor="ctr"/>
                </a:tc>
                <a:tc>
                  <a:txBody>
                    <a:bodyPr/>
                    <a:lstStyle/>
                    <a:p>
                      <a:pPr algn="ctr"/>
                      <a:r>
                        <a:rPr lang="en-US" sz="1400">
                          <a:effectLst/>
                        </a:rPr>
                        <a:t>12 videos</a:t>
                      </a:r>
                    </a:p>
                  </a:txBody>
                  <a:tcPr marL="73600" marR="73600" marT="33969" marB="33969" anchor="ctr"/>
                </a:tc>
                <a:extLst>
                  <a:ext uri="{0D108BD9-81ED-4DB2-BD59-A6C34878D82A}">
                    <a16:rowId xmlns:a16="http://schemas.microsoft.com/office/drawing/2014/main" xmlns="" val="964273784"/>
                  </a:ext>
                </a:extLst>
              </a:tr>
              <a:tr h="309428">
                <a:tc>
                  <a:txBody>
                    <a:bodyPr/>
                    <a:lstStyle/>
                    <a:p>
                      <a:pPr algn="ctr"/>
                      <a:r>
                        <a:rPr lang="en-US" sz="1400">
                          <a:effectLst/>
                        </a:rPr>
                        <a:t>GOPRO</a:t>
                      </a:r>
                    </a:p>
                  </a:txBody>
                  <a:tcPr marL="73600" marR="73600" marT="33969" marB="33969" anchor="ctr"/>
                </a:tc>
                <a:tc>
                  <a:txBody>
                    <a:bodyPr/>
                    <a:lstStyle/>
                    <a:p>
                      <a:pPr algn="ctr"/>
                      <a:r>
                        <a:rPr lang="en-US" sz="1400" dirty="0">
                          <a:effectLst/>
                        </a:rPr>
                        <a:t>Train/Val</a:t>
                      </a:r>
                    </a:p>
                  </a:txBody>
                  <a:tcPr marL="73600" marR="73600" marT="33969" marB="33969" anchor="ctr"/>
                </a:tc>
                <a:tc>
                  <a:txBody>
                    <a:bodyPr/>
                    <a:lstStyle/>
                    <a:p>
                      <a:pPr algn="ctr"/>
                      <a:r>
                        <a:rPr lang="en-US" sz="1400" u="none" strike="noStrike" dirty="0">
                          <a:solidFill>
                            <a:srgbClr val="0366D6"/>
                          </a:solidFill>
                          <a:effectLst/>
                          <a:hlinkClick r:id="rId6"/>
                        </a:rPr>
                        <a:t>website</a:t>
                      </a:r>
                      <a:endParaRPr lang="en-US" sz="1400" dirty="0">
                        <a:effectLst/>
                      </a:endParaRPr>
                    </a:p>
                  </a:txBody>
                  <a:tcPr marL="73600" marR="73600" marT="33969" marB="33969" anchor="ctr"/>
                </a:tc>
                <a:tc>
                  <a:txBody>
                    <a:bodyPr/>
                    <a:lstStyle/>
                    <a:p>
                      <a:pPr algn="ctr"/>
                      <a:r>
                        <a:rPr lang="en-US" sz="1400">
                          <a:effectLst/>
                        </a:rPr>
                        <a:t>33 videos, deblur</a:t>
                      </a:r>
                    </a:p>
                  </a:txBody>
                  <a:tcPr marL="73600" marR="73600" marT="33969" marB="33969" anchor="ctr"/>
                </a:tc>
                <a:extLst>
                  <a:ext uri="{0D108BD9-81ED-4DB2-BD59-A6C34878D82A}">
                    <a16:rowId xmlns:a16="http://schemas.microsoft.com/office/drawing/2014/main" xmlns="" val="803254630"/>
                  </a:ext>
                </a:extLst>
              </a:tr>
              <a:tr h="309428">
                <a:tc>
                  <a:txBody>
                    <a:bodyPr/>
                    <a:lstStyle/>
                    <a:p>
                      <a:pPr algn="ctr"/>
                      <a:r>
                        <a:rPr lang="en-US" sz="1400">
                          <a:effectLst/>
                        </a:rPr>
                        <a:t>CelebA</a:t>
                      </a:r>
                    </a:p>
                  </a:txBody>
                  <a:tcPr marL="73600" marR="73600" marT="33969" marB="33969" anchor="ctr"/>
                </a:tc>
                <a:tc>
                  <a:txBody>
                    <a:bodyPr/>
                    <a:lstStyle/>
                    <a:p>
                      <a:pPr algn="ctr"/>
                      <a:r>
                        <a:rPr lang="en-US" sz="1400" dirty="0">
                          <a:effectLst/>
                        </a:rPr>
                        <a:t>Train</a:t>
                      </a:r>
                    </a:p>
                  </a:txBody>
                  <a:tcPr marL="73600" marR="73600" marT="33969" marB="33969" anchor="ctr"/>
                </a:tc>
                <a:tc>
                  <a:txBody>
                    <a:bodyPr/>
                    <a:lstStyle/>
                    <a:p>
                      <a:pPr algn="ctr"/>
                      <a:r>
                        <a:rPr lang="en-US" sz="1400" u="none" strike="noStrike" dirty="0">
                          <a:solidFill>
                            <a:srgbClr val="0366D6"/>
                          </a:solidFill>
                          <a:effectLst/>
                          <a:hlinkClick r:id="rId7"/>
                        </a:rPr>
                        <a:t>website</a:t>
                      </a:r>
                      <a:endParaRPr lang="en-US" sz="1400" dirty="0">
                        <a:effectLst/>
                      </a:endParaRPr>
                    </a:p>
                  </a:txBody>
                  <a:tcPr marL="73600" marR="73600" marT="33969" marB="33969" anchor="ctr"/>
                </a:tc>
                <a:tc>
                  <a:txBody>
                    <a:bodyPr/>
                    <a:lstStyle/>
                    <a:p>
                      <a:pPr algn="ctr"/>
                      <a:r>
                        <a:rPr lang="en-US" sz="1400">
                          <a:effectLst/>
                        </a:rPr>
                        <a:t>Human faces</a:t>
                      </a:r>
                    </a:p>
                  </a:txBody>
                  <a:tcPr marL="73600" marR="73600" marT="33969" marB="33969" anchor="ctr"/>
                </a:tc>
                <a:extLst>
                  <a:ext uri="{0D108BD9-81ED-4DB2-BD59-A6C34878D82A}">
                    <a16:rowId xmlns:a16="http://schemas.microsoft.com/office/drawing/2014/main" xmlns="" val="1492649309"/>
                  </a:ext>
                </a:extLst>
              </a:tr>
              <a:tr h="309428">
                <a:tc>
                  <a:txBody>
                    <a:bodyPr/>
                    <a:lstStyle/>
                    <a:p>
                      <a:pPr algn="ctr"/>
                      <a:r>
                        <a:rPr lang="en-US" sz="1400">
                          <a:effectLst/>
                        </a:rPr>
                        <a:t>Sintel</a:t>
                      </a:r>
                    </a:p>
                  </a:txBody>
                  <a:tcPr marL="73600" marR="73600" marT="33969" marB="33969" anchor="ctr"/>
                </a:tc>
                <a:tc>
                  <a:txBody>
                    <a:bodyPr/>
                    <a:lstStyle/>
                    <a:p>
                      <a:pPr algn="ctr"/>
                      <a:r>
                        <a:rPr lang="en-US" sz="1400" dirty="0">
                          <a:effectLst/>
                        </a:rPr>
                        <a:t>Train/Val</a:t>
                      </a:r>
                    </a:p>
                  </a:txBody>
                  <a:tcPr marL="73600" marR="73600" marT="33969" marB="33969" anchor="ctr"/>
                </a:tc>
                <a:tc>
                  <a:txBody>
                    <a:bodyPr/>
                    <a:lstStyle/>
                    <a:p>
                      <a:pPr algn="ctr"/>
                      <a:r>
                        <a:rPr lang="en-US" sz="1400" u="none" strike="noStrike" dirty="0">
                          <a:solidFill>
                            <a:srgbClr val="0366D6"/>
                          </a:solidFill>
                          <a:effectLst/>
                          <a:hlinkClick r:id="rId8"/>
                        </a:rPr>
                        <a:t>website</a:t>
                      </a:r>
                      <a:endParaRPr lang="en-US" sz="1400" dirty="0">
                        <a:effectLst/>
                      </a:endParaRPr>
                    </a:p>
                  </a:txBody>
                  <a:tcPr marL="73600" marR="73600" marT="33969" marB="33969" anchor="ctr"/>
                </a:tc>
                <a:tc>
                  <a:txBody>
                    <a:bodyPr/>
                    <a:lstStyle/>
                    <a:p>
                      <a:pPr algn="ctr"/>
                      <a:r>
                        <a:rPr lang="en-US" sz="1400">
                          <a:effectLst/>
                        </a:rPr>
                        <a:t>Optical flow</a:t>
                      </a:r>
                    </a:p>
                  </a:txBody>
                  <a:tcPr marL="73600" marR="73600" marT="33969" marB="33969" anchor="ctr"/>
                </a:tc>
                <a:extLst>
                  <a:ext uri="{0D108BD9-81ED-4DB2-BD59-A6C34878D82A}">
                    <a16:rowId xmlns:a16="http://schemas.microsoft.com/office/drawing/2014/main" xmlns="" val="1419016653"/>
                  </a:ext>
                </a:extLst>
              </a:tr>
              <a:tr h="309428">
                <a:tc>
                  <a:txBody>
                    <a:bodyPr/>
                    <a:lstStyle/>
                    <a:p>
                      <a:pPr algn="ctr"/>
                      <a:r>
                        <a:rPr lang="en-US" sz="1400">
                          <a:effectLst/>
                        </a:rPr>
                        <a:t>FlyingChairs</a:t>
                      </a:r>
                    </a:p>
                  </a:txBody>
                  <a:tcPr marL="73600" marR="73600" marT="33969" marB="33969" anchor="ctr"/>
                </a:tc>
                <a:tc>
                  <a:txBody>
                    <a:bodyPr/>
                    <a:lstStyle/>
                    <a:p>
                      <a:pPr algn="ctr"/>
                      <a:r>
                        <a:rPr lang="en-US" sz="1400">
                          <a:effectLst/>
                        </a:rPr>
                        <a:t>Train</a:t>
                      </a:r>
                    </a:p>
                  </a:txBody>
                  <a:tcPr marL="73600" marR="73600" marT="33969" marB="33969" anchor="ctr"/>
                </a:tc>
                <a:tc>
                  <a:txBody>
                    <a:bodyPr/>
                    <a:lstStyle/>
                    <a:p>
                      <a:pPr algn="ctr"/>
                      <a:r>
                        <a:rPr lang="en-US" sz="1400" u="none" strike="noStrike" dirty="0">
                          <a:solidFill>
                            <a:srgbClr val="0366D6"/>
                          </a:solidFill>
                          <a:effectLst/>
                          <a:hlinkClick r:id="rId9"/>
                        </a:rPr>
                        <a:t>website</a:t>
                      </a:r>
                      <a:endParaRPr lang="en-US" sz="1400" dirty="0">
                        <a:effectLst/>
                      </a:endParaRPr>
                    </a:p>
                  </a:txBody>
                  <a:tcPr marL="73600" marR="73600" marT="33969" marB="33969" anchor="ctr"/>
                </a:tc>
                <a:tc>
                  <a:txBody>
                    <a:bodyPr/>
                    <a:lstStyle/>
                    <a:p>
                      <a:pPr algn="ctr"/>
                      <a:r>
                        <a:rPr lang="en-US" sz="1400" dirty="0">
                          <a:effectLst/>
                        </a:rPr>
                        <a:t>Optical flow</a:t>
                      </a:r>
                    </a:p>
                  </a:txBody>
                  <a:tcPr marL="73600" marR="73600" marT="33969" marB="33969" anchor="ctr"/>
                </a:tc>
                <a:extLst>
                  <a:ext uri="{0D108BD9-81ED-4DB2-BD59-A6C34878D82A}">
                    <a16:rowId xmlns:a16="http://schemas.microsoft.com/office/drawing/2014/main" xmlns="" val="3369949790"/>
                  </a:ext>
                </a:extLst>
              </a:tr>
              <a:tr h="309428">
                <a:tc>
                  <a:txBody>
                    <a:bodyPr/>
                    <a:lstStyle/>
                    <a:p>
                      <a:pPr algn="ctr"/>
                      <a:r>
                        <a:rPr lang="en-US" sz="1400">
                          <a:effectLst/>
                        </a:rPr>
                        <a:t>Vimeo-90k</a:t>
                      </a:r>
                    </a:p>
                  </a:txBody>
                  <a:tcPr marL="73600" marR="73600" marT="33969" marB="33969" anchor="ctr"/>
                </a:tc>
                <a:tc>
                  <a:txBody>
                    <a:bodyPr/>
                    <a:lstStyle/>
                    <a:p>
                      <a:pPr algn="ctr"/>
                      <a:r>
                        <a:rPr lang="en-US" sz="1400">
                          <a:effectLst/>
                        </a:rPr>
                        <a:t>Train/Test</a:t>
                      </a:r>
                    </a:p>
                  </a:txBody>
                  <a:tcPr marL="73600" marR="73600" marT="33969" marB="33969" anchor="ctr"/>
                </a:tc>
                <a:tc>
                  <a:txBody>
                    <a:bodyPr/>
                    <a:lstStyle/>
                    <a:p>
                      <a:pPr algn="ctr"/>
                      <a:r>
                        <a:rPr lang="en-US" sz="1400" u="none" strike="noStrike" dirty="0">
                          <a:solidFill>
                            <a:srgbClr val="0366D6"/>
                          </a:solidFill>
                          <a:effectLst/>
                          <a:hlinkClick r:id="rId10"/>
                        </a:rPr>
                        <a:t>website</a:t>
                      </a:r>
                      <a:endParaRPr lang="en-US" sz="1400" dirty="0">
                        <a:effectLst/>
                      </a:endParaRPr>
                    </a:p>
                  </a:txBody>
                  <a:tcPr marL="73600" marR="73600" marT="33969" marB="33969" anchor="ctr"/>
                </a:tc>
                <a:tc>
                  <a:txBody>
                    <a:bodyPr/>
                    <a:lstStyle/>
                    <a:p>
                      <a:pPr algn="ctr"/>
                      <a:r>
                        <a:rPr lang="en-US" sz="1400" dirty="0">
                          <a:effectLst/>
                        </a:rPr>
                        <a:t>90k HQ videos</a:t>
                      </a:r>
                    </a:p>
                  </a:txBody>
                  <a:tcPr marL="73600" marR="73600" marT="33969" marB="33969" anchor="ctr"/>
                </a:tc>
                <a:extLst>
                  <a:ext uri="{0D108BD9-81ED-4DB2-BD59-A6C34878D82A}">
                    <a16:rowId xmlns:a16="http://schemas.microsoft.com/office/drawing/2014/main" xmlns="" val="1737113552"/>
                  </a:ext>
                </a:extLst>
              </a:tr>
              <a:tr h="544124">
                <a:tc>
                  <a:txBody>
                    <a:bodyPr/>
                    <a:lstStyle/>
                    <a:p>
                      <a:pPr algn="ctr"/>
                      <a:r>
                        <a:rPr lang="en-US" sz="1400">
                          <a:effectLst/>
                        </a:rPr>
                        <a:t>SR-RAW</a:t>
                      </a:r>
                    </a:p>
                  </a:txBody>
                  <a:tcPr marL="73600" marR="73600" marT="33969" marB="33969" anchor="ctr"/>
                </a:tc>
                <a:tc>
                  <a:txBody>
                    <a:bodyPr/>
                    <a:lstStyle/>
                    <a:p>
                      <a:pPr algn="ctr"/>
                      <a:r>
                        <a:rPr lang="en-US" sz="1400">
                          <a:effectLst/>
                        </a:rPr>
                        <a:t>Train/Test</a:t>
                      </a:r>
                    </a:p>
                  </a:txBody>
                  <a:tcPr marL="73600" marR="73600" marT="33969" marB="33969" anchor="ctr"/>
                </a:tc>
                <a:tc>
                  <a:txBody>
                    <a:bodyPr/>
                    <a:lstStyle/>
                    <a:p>
                      <a:pPr algn="ctr"/>
                      <a:r>
                        <a:rPr lang="en-US" sz="1400" u="none" strike="noStrike" dirty="0">
                          <a:solidFill>
                            <a:srgbClr val="0366D6"/>
                          </a:solidFill>
                          <a:effectLst/>
                          <a:hlinkClick r:id="rId11"/>
                        </a:rPr>
                        <a:t>website</a:t>
                      </a:r>
                      <a:endParaRPr lang="en-US" sz="1400" dirty="0">
                        <a:effectLst/>
                      </a:endParaRPr>
                    </a:p>
                  </a:txBody>
                  <a:tcPr marL="73600" marR="73600" marT="33969" marB="33969" anchor="ctr"/>
                </a:tc>
                <a:tc>
                  <a:txBody>
                    <a:bodyPr/>
                    <a:lstStyle/>
                    <a:p>
                      <a:pPr algn="ctr"/>
                      <a:r>
                        <a:rPr lang="en-US" sz="1400" dirty="0">
                          <a:effectLst/>
                        </a:rPr>
                        <a:t>raw sensor image dataset</a:t>
                      </a:r>
                    </a:p>
                  </a:txBody>
                  <a:tcPr marL="73600" marR="73600" marT="33969" marB="33969" anchor="ctr"/>
                </a:tc>
                <a:extLst>
                  <a:ext uri="{0D108BD9-81ED-4DB2-BD59-A6C34878D82A}">
                    <a16:rowId xmlns:a16="http://schemas.microsoft.com/office/drawing/2014/main" xmlns="" val="3788298750"/>
                  </a:ext>
                </a:extLst>
              </a:tr>
              <a:tr h="778821">
                <a:tc>
                  <a:txBody>
                    <a:bodyPr/>
                    <a:lstStyle/>
                    <a:p>
                      <a:pPr algn="ctr"/>
                      <a:r>
                        <a:rPr lang="en-US" sz="1400">
                          <a:effectLst/>
                        </a:rPr>
                        <a:t>W2S</a:t>
                      </a:r>
                    </a:p>
                  </a:txBody>
                  <a:tcPr marL="73600" marR="73600" marT="33969" marB="33969" anchor="ctr"/>
                </a:tc>
                <a:tc>
                  <a:txBody>
                    <a:bodyPr/>
                    <a:lstStyle/>
                    <a:p>
                      <a:pPr algn="ctr"/>
                      <a:r>
                        <a:rPr lang="en-US" sz="1400" dirty="0">
                          <a:effectLst/>
                        </a:rPr>
                        <a:t>Train/Test</a:t>
                      </a:r>
                    </a:p>
                  </a:txBody>
                  <a:tcPr marL="73600" marR="73600" marT="33969" marB="33969" anchor="ctr"/>
                </a:tc>
                <a:tc>
                  <a:txBody>
                    <a:bodyPr/>
                    <a:lstStyle/>
                    <a:p>
                      <a:pPr algn="ctr"/>
                      <a:r>
                        <a:rPr lang="en-US" sz="1400" u="none" strike="noStrike" dirty="0" err="1">
                          <a:solidFill>
                            <a:srgbClr val="0366D6"/>
                          </a:solidFill>
                          <a:effectLst/>
                          <a:hlinkClick r:id="rId12"/>
                        </a:rPr>
                        <a:t>arxiv</a:t>
                      </a:r>
                      <a:endParaRPr lang="en-US" sz="1400" dirty="0">
                        <a:effectLst/>
                      </a:endParaRPr>
                    </a:p>
                  </a:txBody>
                  <a:tcPr marL="73600" marR="73600" marT="33969" marB="33969" anchor="ctr"/>
                </a:tc>
                <a:tc>
                  <a:txBody>
                    <a:bodyPr/>
                    <a:lstStyle/>
                    <a:p>
                      <a:pPr algn="ctr"/>
                      <a:r>
                        <a:rPr lang="en-US" sz="1400" dirty="0">
                          <a:effectLst/>
                        </a:rPr>
                        <a:t>A Joint Denoising and Super-Resolution Dataset</a:t>
                      </a:r>
                    </a:p>
                  </a:txBody>
                  <a:tcPr marL="73600" marR="73600" marT="33969" marB="33969" anchor="ctr"/>
                </a:tc>
                <a:extLst>
                  <a:ext uri="{0D108BD9-81ED-4DB2-BD59-A6C34878D82A}">
                    <a16:rowId xmlns:a16="http://schemas.microsoft.com/office/drawing/2014/main" xmlns="" val="2300108641"/>
                  </a:ext>
                </a:extLst>
              </a:tr>
            </a:tbl>
          </a:graphicData>
        </a:graphic>
      </p:graphicFrame>
    </p:spTree>
    <p:extLst>
      <p:ext uri="{BB962C8B-B14F-4D97-AF65-F5344CB8AC3E}">
        <p14:creationId xmlns:p14="http://schemas.microsoft.com/office/powerpoint/2010/main" val="1626120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3D748AC-B042-401D-86E4-66F413C42880}"/>
              </a:ext>
            </a:extLst>
          </p:cNvPr>
          <p:cNvSpPr>
            <a:spLocks noGrp="1"/>
          </p:cNvSpPr>
          <p:nvPr>
            <p:ph type="title"/>
          </p:nvPr>
        </p:nvSpPr>
        <p:spPr/>
        <p:txBody>
          <a:bodyPr/>
          <a:lstStyle/>
          <a:p>
            <a:r>
              <a:rPr lang="zh-CN" altLang="en-US" dirty="0"/>
              <a:t>大作业 </a:t>
            </a:r>
            <a:r>
              <a:rPr lang="en-US" altLang="zh-CN" dirty="0"/>
              <a:t>(</a:t>
            </a:r>
            <a:r>
              <a:rPr lang="zh-CN" altLang="en-US" dirty="0"/>
              <a:t>选题七</a:t>
            </a:r>
            <a:r>
              <a:rPr lang="en-US" altLang="zh-CN" dirty="0"/>
              <a:t>: </a:t>
            </a:r>
            <a:r>
              <a:rPr lang="zh-CN" altLang="en-US" dirty="0"/>
              <a:t>超分辨率</a:t>
            </a:r>
            <a:r>
              <a:rPr lang="en-US" altLang="zh-CN" dirty="0"/>
              <a:t>)</a:t>
            </a:r>
            <a:endParaRPr lang="zh-CN" altLang="en-US" dirty="0"/>
          </a:p>
        </p:txBody>
      </p:sp>
      <p:sp>
        <p:nvSpPr>
          <p:cNvPr id="3" name="内容占位符 2">
            <a:extLst>
              <a:ext uri="{FF2B5EF4-FFF2-40B4-BE49-F238E27FC236}">
                <a16:creationId xmlns:a16="http://schemas.microsoft.com/office/drawing/2014/main" xmlns="" id="{A4BAABD3-CE5A-4DA2-83B0-906A9839C4BC}"/>
              </a:ext>
            </a:extLst>
          </p:cNvPr>
          <p:cNvSpPr>
            <a:spLocks noGrp="1"/>
          </p:cNvSpPr>
          <p:nvPr>
            <p:ph idx="1"/>
          </p:nvPr>
        </p:nvSpPr>
        <p:spPr/>
        <p:txBody>
          <a:bodyPr>
            <a:normAutofit/>
          </a:bodyPr>
          <a:lstStyle/>
          <a:p>
            <a:pPr marL="0" indent="0">
              <a:buNone/>
            </a:pPr>
            <a:r>
              <a:rPr lang="zh-CN" altLang="en-US" sz="2400" dirty="0"/>
              <a:t>参考论文：</a:t>
            </a:r>
            <a:endParaRPr lang="en-US" altLang="zh-CN" sz="2400" dirty="0"/>
          </a:p>
          <a:p>
            <a:pPr marL="0" indent="0">
              <a:buNone/>
            </a:pPr>
            <a:r>
              <a:rPr lang="en-US" altLang="zh-CN" sz="2000" dirty="0"/>
              <a:t>[1] Tai Y, Yang J, Liu X. Image Super-Resolution via Deep Recursive Residual Network. CVPR2017.</a:t>
            </a:r>
          </a:p>
          <a:p>
            <a:pPr marL="0" indent="0">
              <a:buNone/>
            </a:pPr>
            <a:r>
              <a:rPr lang="en-US" altLang="zh-CN" sz="2000" dirty="0"/>
              <a:t>[2] </a:t>
            </a:r>
            <a:r>
              <a:rPr lang="en-US" altLang="zh-CN" sz="2000" dirty="0" err="1"/>
              <a:t>Qiu</a:t>
            </a:r>
            <a:r>
              <a:rPr lang="en-US" altLang="zh-CN" sz="2000" dirty="0"/>
              <a:t> Y, Wang R, Tao D, et al. Embedded block residual network: A recursive restoration model for single-image super-resolution. ICCV 2019.</a:t>
            </a:r>
          </a:p>
          <a:p>
            <a:pPr marL="0" indent="0">
              <a:buNone/>
            </a:pPr>
            <a:r>
              <a:rPr lang="en-US" altLang="zh-CN" sz="2000" dirty="0"/>
              <a:t>[3] </a:t>
            </a:r>
            <a:r>
              <a:rPr lang="nl-NL" altLang="zh-CN" sz="2000" dirty="0"/>
              <a:t>Guo Y, Chen J, Wang J, et al. </a:t>
            </a:r>
            <a:r>
              <a:rPr lang="en-US" altLang="zh-CN" sz="2000" dirty="0"/>
              <a:t>Closed-loop Matters: Dual Regression Networks for Single Image Super-Resolution. CVPR 2020.</a:t>
            </a:r>
          </a:p>
          <a:p>
            <a:pPr marL="0" indent="0">
              <a:buNone/>
            </a:pPr>
            <a:r>
              <a:rPr lang="en-US" altLang="zh-CN" sz="2000" dirty="0"/>
              <a:t>[4] Zhang K, Gool L V, </a:t>
            </a:r>
            <a:r>
              <a:rPr lang="en-US" altLang="zh-CN" sz="2000" dirty="0" err="1"/>
              <a:t>Timofte</a:t>
            </a:r>
            <a:r>
              <a:rPr lang="en-US" altLang="zh-CN" sz="2000" dirty="0"/>
              <a:t> R. Deep unfolding network for image super-resolution. CVPR 2020.</a:t>
            </a:r>
          </a:p>
          <a:p>
            <a:pPr marL="0" indent="0">
              <a:buNone/>
            </a:pPr>
            <a:r>
              <a:rPr lang="en-US" altLang="zh-CN" sz="2000" dirty="0"/>
              <a:t>[5] Lee W, Lee J, Kim D, et al. Learning with Privileged Information for Efficient Image Super-Resolution. ECCV 2020.</a:t>
            </a:r>
          </a:p>
          <a:p>
            <a:endParaRPr lang="zh-CN" altLang="en-US" dirty="0"/>
          </a:p>
        </p:txBody>
      </p:sp>
    </p:spTree>
    <p:extLst>
      <p:ext uri="{BB962C8B-B14F-4D97-AF65-F5344CB8AC3E}">
        <p14:creationId xmlns:p14="http://schemas.microsoft.com/office/powerpoint/2010/main" val="1797930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A40F197-5506-44E7-81C2-ED6C1D633240}"/>
              </a:ext>
            </a:extLst>
          </p:cNvPr>
          <p:cNvSpPr>
            <a:spLocks noGrp="1"/>
          </p:cNvSpPr>
          <p:nvPr>
            <p:ph type="title"/>
          </p:nvPr>
        </p:nvSpPr>
        <p:spPr/>
        <p:txBody>
          <a:bodyPr/>
          <a:lstStyle/>
          <a:p>
            <a:r>
              <a:rPr lang="zh-CN" altLang="en-US" dirty="0"/>
              <a:t>大作业 </a:t>
            </a:r>
            <a:r>
              <a:rPr lang="en-US" altLang="zh-CN" dirty="0"/>
              <a:t>(</a:t>
            </a:r>
            <a:r>
              <a:rPr lang="zh-CN" altLang="en-US" dirty="0"/>
              <a:t>选题八</a:t>
            </a:r>
            <a:r>
              <a:rPr lang="en-US" altLang="zh-CN" dirty="0"/>
              <a:t>: </a:t>
            </a:r>
            <a:r>
              <a:rPr lang="zh-CN" altLang="en-US" dirty="0"/>
              <a:t>图像着色</a:t>
            </a:r>
            <a:r>
              <a:rPr lang="en-US" altLang="zh-CN" dirty="0"/>
              <a:t>)</a:t>
            </a:r>
            <a:endParaRPr lang="zh-CN" altLang="en-US" dirty="0"/>
          </a:p>
        </p:txBody>
      </p:sp>
      <p:pic>
        <p:nvPicPr>
          <p:cNvPr id="5" name="图片 4">
            <a:extLst>
              <a:ext uri="{FF2B5EF4-FFF2-40B4-BE49-F238E27FC236}">
                <a16:creationId xmlns:a16="http://schemas.microsoft.com/office/drawing/2014/main" xmlns="" id="{D1EF3404-6BAF-4EDC-B4FA-8A4E6C82F930}"/>
              </a:ext>
            </a:extLst>
          </p:cNvPr>
          <p:cNvPicPr>
            <a:picLocks noChangeAspect="1"/>
          </p:cNvPicPr>
          <p:nvPr/>
        </p:nvPicPr>
        <p:blipFill>
          <a:blip r:embed="rId3"/>
          <a:stretch>
            <a:fillRect/>
          </a:stretch>
        </p:blipFill>
        <p:spPr>
          <a:xfrm>
            <a:off x="456013" y="2100350"/>
            <a:ext cx="8231973" cy="2657299"/>
          </a:xfrm>
          <a:prstGeom prst="rect">
            <a:avLst/>
          </a:prstGeom>
        </p:spPr>
      </p:pic>
      <p:sp>
        <p:nvSpPr>
          <p:cNvPr id="7" name="内容占位符 2">
            <a:extLst>
              <a:ext uri="{FF2B5EF4-FFF2-40B4-BE49-F238E27FC236}">
                <a16:creationId xmlns:a16="http://schemas.microsoft.com/office/drawing/2014/main" xmlns="" id="{32AE5103-C445-49B7-BD05-B1CB7A49F64D}"/>
              </a:ext>
            </a:extLst>
          </p:cNvPr>
          <p:cNvSpPr txBox="1">
            <a:spLocks/>
          </p:cNvSpPr>
          <p:nvPr/>
        </p:nvSpPr>
        <p:spPr bwMode="auto">
          <a:xfrm>
            <a:off x="609600" y="5324428"/>
            <a:ext cx="7676444" cy="103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57175" indent="-257175" algn="l" rtl="0" eaLnBrk="1" fontAlgn="base" hangingPunct="1">
              <a:spcBef>
                <a:spcPct val="20000"/>
              </a:spcBef>
              <a:spcAft>
                <a:spcPct val="0"/>
              </a:spcAft>
              <a:buFont typeface="Arial" pitchFamily="34" charset="0"/>
              <a:buChar char="»"/>
              <a:defRPr sz="2400" kern="1200" baseline="0">
                <a:solidFill>
                  <a:srgbClr val="000000"/>
                </a:solidFill>
                <a:latin typeface="Arial" panose="020B0604020202020204" pitchFamily="34" charset="0"/>
                <a:ea typeface="微软雅黑" panose="020B0503020204020204" pitchFamily="34" charset="-122"/>
                <a:cs typeface="+mn-cs"/>
              </a:defRPr>
            </a:lvl1pPr>
            <a:lvl2pPr marL="557213" indent="-214313" algn="l" rtl="0" eaLnBrk="1" fontAlgn="base" hangingPunct="1">
              <a:spcBef>
                <a:spcPct val="20000"/>
              </a:spcBef>
              <a:spcAft>
                <a:spcPct val="0"/>
              </a:spcAft>
              <a:buFont typeface="Arial" pitchFamily="34" charset="0"/>
              <a:buChar char="˃"/>
              <a:defRPr sz="2000" kern="1200" baseline="0">
                <a:solidFill>
                  <a:srgbClr val="000000"/>
                </a:solidFill>
                <a:latin typeface="Arial" panose="020B0604020202020204" pitchFamily="34" charset="0"/>
                <a:ea typeface="微软雅黑" panose="020B0503020204020204" pitchFamily="34" charset="-122"/>
                <a:cs typeface="+mn-cs"/>
              </a:defRPr>
            </a:lvl2pPr>
            <a:lvl3pPr marL="857250" indent="-171450" algn="l" rtl="0" eaLnBrk="1" fontAlgn="base" hangingPunct="1">
              <a:spcBef>
                <a:spcPct val="20000"/>
              </a:spcBef>
              <a:spcAft>
                <a:spcPct val="0"/>
              </a:spcAft>
              <a:buFont typeface="Calibri"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3pPr>
            <a:lvl4pPr marL="12001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4pPr>
            <a:lvl5pPr marL="1543050" indent="-171450" algn="l" rtl="0" eaLnBrk="1" fontAlgn="base" hangingPunct="1">
              <a:spcBef>
                <a:spcPct val="20000"/>
              </a:spcBef>
              <a:spcAft>
                <a:spcPct val="0"/>
              </a:spcAft>
              <a:buFont typeface="Arial" pitchFamily="34" charset="0"/>
              <a:buChar char="»"/>
              <a:defRPr sz="1600" kern="1200" baseline="0">
                <a:solidFill>
                  <a:srgbClr val="000000"/>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spcBef>
                <a:spcPct val="20000"/>
              </a:spcBef>
              <a:buClr>
                <a:schemeClr val="tx1"/>
              </a:buClr>
              <a:buFont typeface="Calibri" pitchFamily="34" charset="0"/>
              <a:buChar char="&gt;"/>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Calibri" pitchFamily="34" charset="0"/>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Clr>
                <a:schemeClr val="tx1"/>
              </a:buClr>
              <a:buFont typeface="Calibri" pitchFamily="34" charset="0"/>
              <a:buChar char="−"/>
              <a:defRPr sz="1350" kern="1200">
                <a:solidFill>
                  <a:schemeClr val="tx1"/>
                </a:solidFill>
                <a:latin typeface="+mn-lt"/>
                <a:ea typeface="+mn-ea"/>
                <a:cs typeface="+mn-cs"/>
              </a:defRPr>
            </a:lvl9pPr>
          </a:lstStyle>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给灰度图像着色</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2013322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AD5F58-1DE5-4A9A-A78B-E1F636830C5A}"/>
              </a:ext>
            </a:extLst>
          </p:cNvPr>
          <p:cNvSpPr>
            <a:spLocks noGrp="1"/>
          </p:cNvSpPr>
          <p:nvPr>
            <p:ph type="title"/>
          </p:nvPr>
        </p:nvSpPr>
        <p:spPr/>
        <p:txBody>
          <a:bodyPr/>
          <a:lstStyle/>
          <a:p>
            <a:r>
              <a:rPr lang="zh-CN" altLang="en-US" dirty="0"/>
              <a:t>大作业 </a:t>
            </a:r>
            <a:r>
              <a:rPr lang="en-US" altLang="zh-CN" dirty="0"/>
              <a:t>(</a:t>
            </a:r>
            <a:r>
              <a:rPr lang="zh-CN" altLang="en-US" dirty="0"/>
              <a:t>选题八</a:t>
            </a:r>
            <a:r>
              <a:rPr lang="en-US" altLang="zh-CN" dirty="0"/>
              <a:t>: </a:t>
            </a:r>
            <a:r>
              <a:rPr lang="zh-CN" altLang="en-US" dirty="0"/>
              <a:t>图像着色</a:t>
            </a:r>
            <a:r>
              <a:rPr lang="en-US" altLang="zh-CN" dirty="0"/>
              <a:t>)</a:t>
            </a:r>
            <a:endParaRPr lang="zh-CN" altLang="en-US" dirty="0"/>
          </a:p>
        </p:txBody>
      </p:sp>
      <p:sp>
        <p:nvSpPr>
          <p:cNvPr id="3" name="内容占位符 2">
            <a:extLst>
              <a:ext uri="{FF2B5EF4-FFF2-40B4-BE49-F238E27FC236}">
                <a16:creationId xmlns:a16="http://schemas.microsoft.com/office/drawing/2014/main" xmlns="" id="{577F12F1-EFBB-4DA7-92DA-8719208E28E5}"/>
              </a:ext>
            </a:extLst>
          </p:cNvPr>
          <p:cNvSpPr>
            <a:spLocks noGrp="1"/>
          </p:cNvSpPr>
          <p:nvPr>
            <p:ph idx="1"/>
          </p:nvPr>
        </p:nvSpPr>
        <p:spPr/>
        <p:txBody>
          <a:bodyPr/>
          <a:lstStyle/>
          <a:p>
            <a:r>
              <a:rPr lang="zh-CN" altLang="en-US" dirty="0"/>
              <a:t>图像着色领域著名的开源项目</a:t>
            </a:r>
            <a:endParaRPr lang="en-US" altLang="zh-CN" dirty="0"/>
          </a:p>
          <a:p>
            <a:pPr lvl="1"/>
            <a:r>
              <a:rPr lang="en" altLang="zh-CN" dirty="0">
                <a:hlinkClick r:id="rId3"/>
              </a:rPr>
              <a:t>https://github.com/jantic/DeOldify</a:t>
            </a:r>
            <a:endParaRPr lang="en" altLang="zh-CN" dirty="0"/>
          </a:p>
          <a:p>
            <a:pPr lvl="1"/>
            <a:endParaRPr lang="zh-CN" altLang="en-US" dirty="0"/>
          </a:p>
        </p:txBody>
      </p:sp>
      <p:pic>
        <p:nvPicPr>
          <p:cNvPr id="5" name="图片 4">
            <a:extLst>
              <a:ext uri="{FF2B5EF4-FFF2-40B4-BE49-F238E27FC236}">
                <a16:creationId xmlns:a16="http://schemas.microsoft.com/office/drawing/2014/main" xmlns="" id="{168671AE-8F51-4159-9420-7E9A6EB29BA9}"/>
              </a:ext>
            </a:extLst>
          </p:cNvPr>
          <p:cNvPicPr>
            <a:picLocks noChangeAspect="1"/>
          </p:cNvPicPr>
          <p:nvPr/>
        </p:nvPicPr>
        <p:blipFill>
          <a:blip r:embed="rId4"/>
          <a:stretch>
            <a:fillRect/>
          </a:stretch>
        </p:blipFill>
        <p:spPr>
          <a:xfrm>
            <a:off x="1464563" y="2171220"/>
            <a:ext cx="6621281" cy="4302152"/>
          </a:xfrm>
          <a:prstGeom prst="rect">
            <a:avLst/>
          </a:prstGeom>
        </p:spPr>
      </p:pic>
    </p:spTree>
    <p:extLst>
      <p:ext uri="{BB962C8B-B14F-4D97-AF65-F5344CB8AC3E}">
        <p14:creationId xmlns:p14="http://schemas.microsoft.com/office/powerpoint/2010/main" val="727521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F0BC89D-9151-4DDE-85AE-92D91884834D}"/>
              </a:ext>
            </a:extLst>
          </p:cNvPr>
          <p:cNvSpPr>
            <a:spLocks noGrp="1"/>
          </p:cNvSpPr>
          <p:nvPr>
            <p:ph type="title"/>
          </p:nvPr>
        </p:nvSpPr>
        <p:spPr/>
        <p:txBody>
          <a:bodyPr/>
          <a:lstStyle/>
          <a:p>
            <a:r>
              <a:rPr lang="zh-CN" altLang="en-US" dirty="0"/>
              <a:t>大作业 </a:t>
            </a:r>
            <a:r>
              <a:rPr lang="en-US" altLang="zh-CN" dirty="0"/>
              <a:t>(</a:t>
            </a:r>
            <a:r>
              <a:rPr lang="zh-CN" altLang="en-US" dirty="0"/>
              <a:t>选题八</a:t>
            </a:r>
            <a:r>
              <a:rPr lang="en-US" altLang="zh-CN" dirty="0"/>
              <a:t>: </a:t>
            </a:r>
            <a:r>
              <a:rPr lang="zh-CN" altLang="en-US" dirty="0"/>
              <a:t>图像着色</a:t>
            </a:r>
            <a:r>
              <a:rPr lang="en-US" altLang="zh-CN" dirty="0"/>
              <a:t>)</a:t>
            </a:r>
            <a:endParaRPr lang="zh-CN" altLang="en-US" dirty="0"/>
          </a:p>
        </p:txBody>
      </p:sp>
      <p:sp>
        <p:nvSpPr>
          <p:cNvPr id="3" name="内容占位符 2">
            <a:extLst>
              <a:ext uri="{FF2B5EF4-FFF2-40B4-BE49-F238E27FC236}">
                <a16:creationId xmlns:a16="http://schemas.microsoft.com/office/drawing/2014/main" xmlns="" id="{6E4CB3AF-BEEC-4D14-85FC-764AE5640C51}"/>
              </a:ext>
            </a:extLst>
          </p:cNvPr>
          <p:cNvSpPr>
            <a:spLocks noGrp="1"/>
          </p:cNvSpPr>
          <p:nvPr>
            <p:ph idx="1"/>
          </p:nvPr>
        </p:nvSpPr>
        <p:spPr/>
        <p:txBody>
          <a:bodyPr/>
          <a:lstStyle/>
          <a:p>
            <a:r>
              <a:rPr lang="zh-CN" altLang="en-US" dirty="0"/>
              <a:t>自动图像上色</a:t>
            </a:r>
            <a:endParaRPr lang="en-US" altLang="zh-CN" dirty="0"/>
          </a:p>
          <a:p>
            <a:pPr lvl="1"/>
            <a:r>
              <a:rPr lang="en-US" altLang="zh-CN" dirty="0"/>
              <a:t>Coloring With Limited Data: Few-Shot Colorization via Memory Augmented Networks.</a:t>
            </a:r>
            <a:r>
              <a:rPr lang="zh-CN" altLang="en-US" dirty="0"/>
              <a:t> </a:t>
            </a:r>
            <a:r>
              <a:rPr lang="en-US" altLang="zh-CN" dirty="0"/>
              <a:t>CVPR 2019.</a:t>
            </a:r>
          </a:p>
          <a:p>
            <a:pPr lvl="2"/>
            <a:r>
              <a:rPr lang="en-US" altLang="zh-CN" dirty="0">
                <a:hlinkClick r:id="rId3"/>
              </a:rPr>
              <a:t>https://github.com/dongheehand/MemoPainter-PyTorch</a:t>
            </a:r>
            <a:endParaRPr lang="en-US" altLang="zh-CN" dirty="0"/>
          </a:p>
          <a:p>
            <a:pPr lvl="1"/>
            <a:r>
              <a:rPr lang="en-US" altLang="zh-CN" dirty="0"/>
              <a:t>Instance-aware Image Colorization.</a:t>
            </a:r>
            <a:r>
              <a:rPr lang="zh-CN" altLang="en-US" dirty="0"/>
              <a:t> </a:t>
            </a:r>
            <a:r>
              <a:rPr lang="en-US" altLang="zh-CN" dirty="0"/>
              <a:t>CVPR</a:t>
            </a:r>
            <a:r>
              <a:rPr lang="zh-CN" altLang="en-US" dirty="0"/>
              <a:t> </a:t>
            </a:r>
            <a:r>
              <a:rPr lang="en-US" altLang="zh-CN" dirty="0"/>
              <a:t>2020. </a:t>
            </a:r>
          </a:p>
          <a:p>
            <a:pPr lvl="2"/>
            <a:r>
              <a:rPr lang="en-US" altLang="zh-CN" dirty="0">
                <a:hlinkClick r:id="rId4"/>
              </a:rPr>
              <a:t>https://github.com/ericsujw/InstColorization</a:t>
            </a:r>
            <a:endParaRPr lang="en-US" altLang="zh-CN" dirty="0"/>
          </a:p>
          <a:p>
            <a:pPr lvl="1"/>
            <a:endParaRPr lang="en-US" altLang="zh-CN" dirty="0"/>
          </a:p>
          <a:p>
            <a:r>
              <a:rPr lang="zh-CN" altLang="en-US" dirty="0"/>
              <a:t>交互式图像上色</a:t>
            </a:r>
            <a:endParaRPr lang="en-US" altLang="zh-CN" dirty="0"/>
          </a:p>
          <a:p>
            <a:pPr lvl="1"/>
            <a:r>
              <a:rPr lang="en-US" altLang="zh-CN" dirty="0"/>
              <a:t>User-Guided Deep Anime Line Art Colorization with Conditional Adversarial Networks.</a:t>
            </a:r>
            <a:r>
              <a:rPr lang="zh-CN" altLang="en-US" dirty="0"/>
              <a:t> </a:t>
            </a:r>
            <a:r>
              <a:rPr lang="en-US" altLang="zh-CN" dirty="0"/>
              <a:t>ACM</a:t>
            </a:r>
            <a:r>
              <a:rPr lang="zh-CN" altLang="en-US" dirty="0"/>
              <a:t> </a:t>
            </a:r>
            <a:r>
              <a:rPr lang="en-US" altLang="zh-CN" dirty="0"/>
              <a:t>MM</a:t>
            </a:r>
            <a:r>
              <a:rPr lang="zh-CN" altLang="en-US" dirty="0"/>
              <a:t> </a:t>
            </a:r>
            <a:r>
              <a:rPr lang="en-US" altLang="zh-CN" dirty="0"/>
              <a:t>2018.</a:t>
            </a:r>
          </a:p>
          <a:p>
            <a:pPr lvl="2"/>
            <a:r>
              <a:rPr lang="en-US" altLang="zh-CN" dirty="0">
                <a:hlinkClick r:id="rId5"/>
              </a:rPr>
              <a:t>https://github.com/orashi/AlacGAN</a:t>
            </a:r>
            <a:endParaRPr lang="en-US" altLang="zh-CN" dirty="0"/>
          </a:p>
          <a:p>
            <a:pPr lvl="1"/>
            <a:r>
              <a:rPr lang="en-US" altLang="zh-CN" dirty="0"/>
              <a:t>Stylization-Based Architecture for Fast Deep Exemplar Colorization. CVPR 2020.</a:t>
            </a:r>
          </a:p>
          <a:p>
            <a:pPr lvl="2"/>
            <a:r>
              <a:rPr lang="en-US" altLang="zh-CN" dirty="0">
                <a:hlinkClick r:id="rId6"/>
              </a:rPr>
              <a:t>https://github.com/xuzhongyou/Colorization</a:t>
            </a:r>
            <a:endParaRPr lang="en-US" altLang="zh-CN" dirty="0"/>
          </a:p>
        </p:txBody>
      </p:sp>
    </p:spTree>
    <p:extLst>
      <p:ext uri="{BB962C8B-B14F-4D97-AF65-F5344CB8AC3E}">
        <p14:creationId xmlns:p14="http://schemas.microsoft.com/office/powerpoint/2010/main" val="1359249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22896AD-A24F-419D-A46A-5940E5E2A184}"/>
              </a:ext>
            </a:extLst>
          </p:cNvPr>
          <p:cNvSpPr>
            <a:spLocks noGrp="1"/>
          </p:cNvSpPr>
          <p:nvPr>
            <p:ph type="title"/>
          </p:nvPr>
        </p:nvSpPr>
        <p:spPr/>
        <p:txBody>
          <a:bodyPr/>
          <a:lstStyle/>
          <a:p>
            <a:r>
              <a:rPr lang="zh-CN" altLang="en-US" dirty="0"/>
              <a:t>大作业评分</a:t>
            </a:r>
          </a:p>
        </p:txBody>
      </p:sp>
      <p:sp>
        <p:nvSpPr>
          <p:cNvPr id="3" name="内容占位符 2">
            <a:extLst>
              <a:ext uri="{FF2B5EF4-FFF2-40B4-BE49-F238E27FC236}">
                <a16:creationId xmlns:a16="http://schemas.microsoft.com/office/drawing/2014/main" xmlns="" id="{41400077-7346-4255-A8FC-2AD7E8F3DF70}"/>
              </a:ext>
            </a:extLst>
          </p:cNvPr>
          <p:cNvSpPr>
            <a:spLocks noGrp="1"/>
          </p:cNvSpPr>
          <p:nvPr>
            <p:ph idx="1"/>
          </p:nvPr>
        </p:nvSpPr>
        <p:spPr/>
        <p:txBody>
          <a:bodyPr/>
          <a:lstStyle/>
          <a:p>
            <a:r>
              <a:rPr lang="zh-CN" altLang="en-US" sz="2400" dirty="0"/>
              <a:t>实现评分包括两个部分：效果评分、代码打分</a:t>
            </a:r>
            <a:endParaRPr lang="en-US" altLang="zh-CN" sz="2400" dirty="0"/>
          </a:p>
          <a:p>
            <a:pPr lvl="1"/>
            <a:r>
              <a:rPr lang="zh-CN" altLang="en-US" dirty="0"/>
              <a:t>效果评分：助教针对所选任务的最终视觉效果进行打分</a:t>
            </a:r>
            <a:endParaRPr lang="en-US" altLang="zh-CN" dirty="0"/>
          </a:p>
          <a:p>
            <a:pPr lvl="1"/>
            <a:r>
              <a:rPr lang="zh-CN" altLang="en-US" dirty="0"/>
              <a:t>代码评分：针对代码工作量、难度等打分</a:t>
            </a:r>
            <a:endParaRPr lang="en-US" altLang="zh-CN" dirty="0"/>
          </a:p>
          <a:p>
            <a:r>
              <a:rPr lang="zh-CN" altLang="en-US" sz="2400" dirty="0"/>
              <a:t>大作业实现分数</a:t>
            </a:r>
            <a:r>
              <a:rPr lang="en-US" altLang="zh-CN" sz="2400" dirty="0"/>
              <a:t>(30</a:t>
            </a:r>
            <a:r>
              <a:rPr lang="zh-CN" altLang="en-US" sz="2400" dirty="0"/>
              <a:t>分</a:t>
            </a:r>
            <a:r>
              <a:rPr lang="en-US" altLang="zh-CN" sz="2400" dirty="0"/>
              <a:t>)=</a:t>
            </a:r>
            <a:r>
              <a:rPr lang="zh-CN" altLang="en-US" sz="2400" dirty="0"/>
              <a:t>效果评分*</a:t>
            </a:r>
            <a:r>
              <a:rPr lang="en-US" altLang="zh-CN" sz="2400" dirty="0"/>
              <a:t>50%+</a:t>
            </a:r>
            <a:r>
              <a:rPr lang="zh-CN" altLang="en-US" sz="2400" dirty="0"/>
              <a:t>代码评分*</a:t>
            </a:r>
            <a:r>
              <a:rPr lang="en-US" altLang="zh-CN" sz="2400" dirty="0"/>
              <a:t>50%</a:t>
            </a:r>
          </a:p>
          <a:p>
            <a:r>
              <a:rPr lang="zh-CN" altLang="en-US" sz="2400" dirty="0"/>
              <a:t>创新程度较高的作业会有一定程度的加分</a:t>
            </a:r>
            <a:endParaRPr lang="en-US" altLang="zh-CN" sz="2400" dirty="0"/>
          </a:p>
          <a:p>
            <a:endParaRPr lang="zh-CN" altLang="en-US" dirty="0"/>
          </a:p>
        </p:txBody>
      </p:sp>
    </p:spTree>
    <p:extLst>
      <p:ext uri="{BB962C8B-B14F-4D97-AF65-F5344CB8AC3E}">
        <p14:creationId xmlns:p14="http://schemas.microsoft.com/office/powerpoint/2010/main" val="2563612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6B60783-D6D4-47B5-B968-6730750010A6}"/>
              </a:ext>
            </a:extLst>
          </p:cNvPr>
          <p:cNvSpPr>
            <a:spLocks noGrp="1"/>
          </p:cNvSpPr>
          <p:nvPr>
            <p:ph type="title"/>
          </p:nvPr>
        </p:nvSpPr>
        <p:spPr/>
        <p:txBody>
          <a:bodyPr/>
          <a:lstStyle/>
          <a:p>
            <a:r>
              <a:rPr lang="zh-CN" altLang="en-US" dirty="0"/>
              <a:t>大作业时间节点</a:t>
            </a:r>
          </a:p>
        </p:txBody>
      </p:sp>
      <p:sp>
        <p:nvSpPr>
          <p:cNvPr id="3" name="内容占位符 2">
            <a:extLst>
              <a:ext uri="{FF2B5EF4-FFF2-40B4-BE49-F238E27FC236}">
                <a16:creationId xmlns:a16="http://schemas.microsoft.com/office/drawing/2014/main" xmlns="" id="{1CF4F732-3E57-4D68-87DA-65F220FF7B16}"/>
              </a:ext>
            </a:extLst>
          </p:cNvPr>
          <p:cNvSpPr>
            <a:spLocks noGrp="1"/>
          </p:cNvSpPr>
          <p:nvPr>
            <p:ph idx="1"/>
          </p:nvPr>
        </p:nvSpPr>
        <p:spPr/>
        <p:txBody>
          <a:bodyPr/>
          <a:lstStyle/>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选题时间</a:t>
            </a:r>
          </a:p>
          <a:p>
            <a:pPr lvl="1"/>
            <a:r>
              <a:rPr lang="zh-CN" altLang="en-US" dirty="0">
                <a:solidFill>
                  <a:srgbClr val="FF0000"/>
                </a:solidFill>
              </a:rPr>
              <a:t>在</a:t>
            </a:r>
            <a:r>
              <a:rPr lang="en-US" altLang="zh-CN" dirty="0">
                <a:solidFill>
                  <a:srgbClr val="FF0000"/>
                </a:solidFill>
              </a:rPr>
              <a:t>10</a:t>
            </a:r>
            <a:r>
              <a:rPr lang="zh-CN" altLang="en-US" dirty="0">
                <a:solidFill>
                  <a:srgbClr val="FF0000"/>
                </a:solidFill>
              </a:rPr>
              <a:t>月</a:t>
            </a:r>
            <a:r>
              <a:rPr lang="en-US" altLang="zh-CN" dirty="0">
                <a:solidFill>
                  <a:srgbClr val="FF0000"/>
                </a:solidFill>
              </a:rPr>
              <a:t>20</a:t>
            </a:r>
            <a:r>
              <a:rPr lang="zh-CN" altLang="en-US" dirty="0">
                <a:solidFill>
                  <a:srgbClr val="FF0000"/>
                </a:solidFill>
              </a:rPr>
              <a:t>日下午</a:t>
            </a:r>
            <a:r>
              <a:rPr lang="en-US" altLang="zh-CN" dirty="0">
                <a:solidFill>
                  <a:srgbClr val="FF0000"/>
                </a:solidFill>
              </a:rPr>
              <a:t>5</a:t>
            </a:r>
            <a:r>
              <a:rPr lang="zh-CN" altLang="en-US" dirty="0">
                <a:solidFill>
                  <a:srgbClr val="FF0000"/>
                </a:solidFill>
              </a:rPr>
              <a:t>点</a:t>
            </a:r>
            <a:r>
              <a:rPr lang="zh-CN" altLang="en-US" dirty="0"/>
              <a:t>，助教在网络学堂发布选题帖子。</a:t>
            </a:r>
            <a:endParaRPr lang="en-US" altLang="zh-CN" dirty="0"/>
          </a:p>
          <a:p>
            <a:pPr lvl="1"/>
            <a:r>
              <a:rPr lang="zh-CN" altLang="en-US" dirty="0"/>
              <a:t>帖子下面由组长回复小组成员与选题。</a:t>
            </a:r>
            <a:endParaRPr lang="en-US" altLang="zh-CN" dirty="0"/>
          </a:p>
          <a:p>
            <a:pPr lvl="1"/>
            <a:r>
              <a:rPr lang="zh-CN" altLang="en-US" dirty="0"/>
              <a:t>选题不允许重复，先选先得。</a:t>
            </a:r>
            <a:endParaRPr lang="en-US" altLang="zh-CN" dirty="0"/>
          </a:p>
          <a:p>
            <a:endParaRPr lang="en-US" altLang="zh-CN" dirty="0"/>
          </a:p>
          <a:p>
            <a:endParaRPr lang="en-US" altLang="zh-CN" dirty="0"/>
          </a:p>
          <a:p>
            <a:r>
              <a:rPr lang="zh-CN" altLang="en-US" dirty="0"/>
              <a:t>大作业提交时间</a:t>
            </a:r>
            <a:endParaRPr lang="en-US" altLang="zh-CN" dirty="0"/>
          </a:p>
          <a:p>
            <a:pPr lvl="1"/>
            <a:r>
              <a:rPr lang="en-US" altLang="zh-CN" dirty="0"/>
              <a:t>1</a:t>
            </a:r>
            <a:r>
              <a:rPr lang="zh-CN" altLang="en-US" dirty="0"/>
              <a:t>月</a:t>
            </a:r>
            <a:r>
              <a:rPr lang="en-US" altLang="zh-CN" dirty="0"/>
              <a:t>10</a:t>
            </a:r>
            <a:r>
              <a:rPr lang="zh-CN" altLang="en-US" dirty="0"/>
              <a:t>日（</a:t>
            </a:r>
            <a:r>
              <a:rPr lang="en-US" altLang="zh-CN" dirty="0"/>
              <a:t>17</a:t>
            </a:r>
            <a:r>
              <a:rPr lang="zh-CN" altLang="en-US" dirty="0"/>
              <a:t>周周末）</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100745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课堂分享</a:t>
            </a:r>
          </a:p>
        </p:txBody>
      </p:sp>
      <p:sp>
        <p:nvSpPr>
          <p:cNvPr id="3" name="内容占位符 2"/>
          <p:cNvSpPr>
            <a:spLocks noGrp="1"/>
          </p:cNvSpPr>
          <p:nvPr>
            <p:ph idx="1"/>
          </p:nvPr>
        </p:nvSpPr>
        <p:spPr/>
        <p:txBody>
          <a:bodyPr/>
          <a:lstStyle/>
          <a:p>
            <a:r>
              <a:rPr lang="zh-CN" altLang="en-US" dirty="0"/>
              <a:t>分享内容</a:t>
            </a:r>
            <a:endParaRPr lang="en-US" altLang="zh-CN" dirty="0"/>
          </a:p>
          <a:p>
            <a:pPr lvl="1"/>
            <a:r>
              <a:rPr lang="zh-CN" altLang="en-US" dirty="0"/>
              <a:t>大作业所选领域综述介绍</a:t>
            </a:r>
            <a:r>
              <a:rPr lang="en-US" altLang="zh-CN" dirty="0"/>
              <a:t/>
            </a:r>
            <a:br>
              <a:rPr lang="en-US" altLang="zh-CN" dirty="0"/>
            </a:br>
            <a:endParaRPr lang="en-US" altLang="zh-CN" dirty="0"/>
          </a:p>
          <a:p>
            <a:pPr lvl="1"/>
            <a:endParaRPr lang="en-US" altLang="zh-CN" dirty="0"/>
          </a:p>
          <a:p>
            <a:r>
              <a:rPr lang="zh-CN" altLang="en-US" dirty="0"/>
              <a:t>分享要求</a:t>
            </a:r>
            <a:endParaRPr lang="en-US" altLang="zh-CN" dirty="0"/>
          </a:p>
          <a:p>
            <a:pPr lvl="1"/>
            <a:r>
              <a:rPr lang="zh-CN" altLang="en-US" dirty="0"/>
              <a:t>团队汇报，要求组内每人都需要进行分享，时间尽可能均摊。</a:t>
            </a:r>
            <a:endParaRPr lang="en-US" altLang="zh-CN" dirty="0"/>
          </a:p>
          <a:p>
            <a:pPr lvl="1"/>
            <a:r>
              <a:rPr lang="zh-CN" altLang="en-US" dirty="0"/>
              <a:t>每组</a:t>
            </a:r>
            <a:r>
              <a:rPr lang="en-US" altLang="zh-CN" dirty="0"/>
              <a:t>20</a:t>
            </a:r>
            <a:r>
              <a:rPr lang="zh-CN" altLang="en-US" dirty="0"/>
              <a:t>分钟左右</a:t>
            </a:r>
            <a:endParaRPr lang="en-US" altLang="zh-CN" dirty="0"/>
          </a:p>
          <a:p>
            <a:pPr lvl="1"/>
            <a:endParaRPr lang="en-US" altLang="zh-CN" dirty="0"/>
          </a:p>
          <a:p>
            <a:pPr lvl="1"/>
            <a:endParaRPr lang="en-US" altLang="zh-CN" dirty="0"/>
          </a:p>
          <a:p>
            <a:r>
              <a:rPr lang="zh-CN" altLang="en-US" dirty="0"/>
              <a:t>展示安排</a:t>
            </a:r>
            <a:endParaRPr lang="en-US" altLang="zh-CN" dirty="0"/>
          </a:p>
          <a:p>
            <a:pPr lvl="1"/>
            <a:r>
              <a:rPr lang="zh-CN" altLang="en-US" dirty="0"/>
              <a:t>最后两节课堂（</a:t>
            </a:r>
            <a:r>
              <a:rPr lang="en-US" altLang="zh-CN" dirty="0" smtClean="0"/>
              <a:t>14</a:t>
            </a:r>
            <a:r>
              <a:rPr lang="zh-CN" altLang="en-US" dirty="0" smtClean="0"/>
              <a:t>周</a:t>
            </a:r>
            <a:r>
              <a:rPr lang="zh-CN" altLang="en-US" dirty="0"/>
              <a:t>与</a:t>
            </a:r>
            <a:r>
              <a:rPr lang="en-US" altLang="zh-CN" smtClean="0"/>
              <a:t>15</a:t>
            </a:r>
            <a:r>
              <a:rPr lang="zh-CN" altLang="en-US" smtClean="0"/>
              <a:t>周</a:t>
            </a:r>
            <a:r>
              <a:rPr lang="zh-CN" altLang="en-US" dirty="0"/>
              <a:t>课堂）</a:t>
            </a:r>
            <a:endParaRPr lang="en-US" altLang="zh-CN" dirty="0"/>
          </a:p>
          <a:p>
            <a:pPr lvl="1"/>
            <a:endParaRPr lang="en-US" altLang="zh-CN" dirty="0"/>
          </a:p>
          <a:p>
            <a:endParaRPr lang="en-US" altLang="zh-CN" dirty="0"/>
          </a:p>
        </p:txBody>
      </p:sp>
    </p:spTree>
    <p:extLst>
      <p:ext uri="{BB962C8B-B14F-4D97-AF65-F5344CB8AC3E}">
        <p14:creationId xmlns:p14="http://schemas.microsoft.com/office/powerpoint/2010/main" val="3641389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Grp="1"/>
          </p:cNvSpPr>
          <p:nvPr>
            <p:ph type="ctrTitle"/>
          </p:nvPr>
        </p:nvSpPr>
        <p:spPr>
          <a:xfrm>
            <a:off x="3232045" y="1892300"/>
            <a:ext cx="6864620" cy="2497186"/>
          </a:xfrm>
        </p:spPr>
        <p:txBody>
          <a:bodyPr/>
          <a:lstStyle/>
          <a:p>
            <a:r>
              <a:rPr lang="zh-CN" altLang="en-US" sz="3600" b="0" dirty="0">
                <a:ln>
                  <a:noFill/>
                </a:ln>
                <a:solidFill>
                  <a:schemeClr val="accent6">
                    <a:lumMod val="75000"/>
                  </a:schemeClr>
                </a:solidFill>
                <a:latin typeface="Microsoft YaHei" charset="-122"/>
                <a:ea typeface="Microsoft YaHei" charset="-122"/>
                <a:cs typeface="Microsoft YaHei" charset="-122"/>
              </a:rPr>
              <a:t> </a:t>
            </a:r>
            <a:r>
              <a:rPr lang="zh-CN" altLang="en-US" sz="4800" b="0" dirty="0">
                <a:ln>
                  <a:noFill/>
                </a:ln>
                <a:solidFill>
                  <a:schemeClr val="accent6">
                    <a:lumMod val="75000"/>
                  </a:schemeClr>
                </a:solidFill>
                <a:latin typeface="Microsoft YaHei" charset="-122"/>
                <a:ea typeface="Microsoft YaHei" charset="-122"/>
                <a:cs typeface="Microsoft YaHei" charset="-122"/>
              </a:rPr>
              <a:t>谢谢！</a:t>
            </a:r>
            <a:r>
              <a:rPr lang="en-US" altLang="zh-CN" sz="4800" b="0" dirty="0">
                <a:ln>
                  <a:noFill/>
                </a:ln>
                <a:solidFill>
                  <a:schemeClr val="accent6">
                    <a:lumMod val="75000"/>
                  </a:schemeClr>
                </a:solidFill>
                <a:latin typeface="Microsoft YaHei" charset="-122"/>
                <a:ea typeface="Microsoft YaHei" charset="-122"/>
                <a:cs typeface="Microsoft YaHei" charset="-122"/>
              </a:rPr>
              <a:t>Q&amp;A</a:t>
            </a:r>
            <a:br>
              <a:rPr lang="en-US" altLang="zh-CN" sz="4800" b="0" dirty="0">
                <a:ln>
                  <a:noFill/>
                </a:ln>
                <a:solidFill>
                  <a:schemeClr val="accent6">
                    <a:lumMod val="75000"/>
                  </a:schemeClr>
                </a:solidFill>
                <a:latin typeface="Microsoft YaHei" charset="-122"/>
                <a:ea typeface="Microsoft YaHei" charset="-122"/>
                <a:cs typeface="Microsoft YaHei" charset="-122"/>
              </a:rPr>
            </a:br>
            <a:r>
              <a:rPr lang="zh-CN" altLang="en-US" sz="4800" b="0" dirty="0">
                <a:ln>
                  <a:noFill/>
                </a:ln>
                <a:solidFill>
                  <a:schemeClr val="accent6">
                    <a:lumMod val="75000"/>
                  </a:schemeClr>
                </a:solidFill>
                <a:latin typeface="Microsoft YaHei" charset="-122"/>
                <a:ea typeface="Microsoft YaHei" charset="-122"/>
                <a:cs typeface="Microsoft YaHei" charset="-122"/>
              </a:rPr>
              <a:t>数字图像处理</a:t>
            </a:r>
            <a:endParaRPr lang="zh-CN" altLang="en-US" b="0" dirty="0">
              <a:latin typeface="Microsoft YaHei" charset="-122"/>
              <a:ea typeface="Microsoft YaHei" charset="-122"/>
              <a:cs typeface="Microsoft YaHei" charset="-122"/>
            </a:endParaRPr>
          </a:p>
        </p:txBody>
      </p:sp>
      <p:sp>
        <p:nvSpPr>
          <p:cNvPr id="6" name="副标题 2"/>
          <p:cNvSpPr txBox="1">
            <a:spLocks/>
          </p:cNvSpPr>
          <p:nvPr/>
        </p:nvSpPr>
        <p:spPr bwMode="auto">
          <a:xfrm>
            <a:off x="1216152" y="111510"/>
            <a:ext cx="6189583" cy="94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itchFamily="34" charset="0"/>
              <a:buNone/>
              <a:defRPr sz="2400" kern="1200">
                <a:solidFill>
                  <a:schemeClr val="tx2">
                    <a:lumMod val="60000"/>
                    <a:lumOff val="40000"/>
                  </a:schemeClr>
                </a:solidFill>
                <a:latin typeface="+mn-lt"/>
                <a:ea typeface="MS Mincho" pitchFamily="49" charset="-128"/>
                <a:cs typeface="+mn-cs"/>
              </a:defRPr>
            </a:lvl1pPr>
            <a:lvl2pPr marL="457200" indent="0" algn="ctr" rtl="0" eaLnBrk="0" fontAlgn="base" hangingPunct="0">
              <a:spcBef>
                <a:spcPct val="20000"/>
              </a:spcBef>
              <a:spcAft>
                <a:spcPct val="0"/>
              </a:spcAft>
              <a:buFont typeface="Arial" pitchFamily="34" charset="0"/>
              <a:buNone/>
              <a:defRPr kern="1200">
                <a:solidFill>
                  <a:schemeClr val="tx1">
                    <a:tint val="75000"/>
                  </a:schemeClr>
                </a:solidFill>
                <a:latin typeface="+mn-lt"/>
                <a:ea typeface="MS Mincho" pitchFamily="49" charset="-128"/>
                <a:cs typeface="+mn-cs"/>
              </a:defRPr>
            </a:lvl2pPr>
            <a:lvl3pPr marL="914400" indent="0" algn="ctr" rtl="0" eaLnBrk="0" fontAlgn="base" hangingPunct="0">
              <a:spcBef>
                <a:spcPct val="20000"/>
              </a:spcBef>
              <a:spcAft>
                <a:spcPct val="0"/>
              </a:spcAft>
              <a:buFont typeface="Calibri" pitchFamily="34" charset="0"/>
              <a:buNone/>
              <a:defRPr kern="1200">
                <a:solidFill>
                  <a:schemeClr val="tx1">
                    <a:tint val="75000"/>
                  </a:schemeClr>
                </a:solidFill>
                <a:latin typeface="+mn-lt"/>
                <a:ea typeface="MS Mincho" pitchFamily="49" charset="-128"/>
                <a:cs typeface="+mn-cs"/>
              </a:defRPr>
            </a:lvl3pPr>
            <a:lvl4pPr marL="1371600" indent="0" algn="ctr" rtl="0" eaLnBrk="0" fontAlgn="base" hangingPunct="0">
              <a:spcBef>
                <a:spcPct val="20000"/>
              </a:spcBef>
              <a:spcAft>
                <a:spcPct val="0"/>
              </a:spcAft>
              <a:buFont typeface="Arial" pitchFamily="34" charset="0"/>
              <a:buNone/>
              <a:defRPr kern="1200">
                <a:solidFill>
                  <a:schemeClr val="tx1">
                    <a:tint val="75000"/>
                  </a:schemeClr>
                </a:solidFill>
                <a:latin typeface="+mn-lt"/>
                <a:ea typeface="MS Mincho" pitchFamily="49" charset="-128"/>
                <a:cs typeface="+mn-cs"/>
              </a:defRPr>
            </a:lvl4pPr>
            <a:lvl5pPr marL="1828800" indent="0" algn="ctr" rtl="0" eaLnBrk="0" fontAlgn="base" hangingPunct="0">
              <a:spcBef>
                <a:spcPct val="20000"/>
              </a:spcBef>
              <a:spcAft>
                <a:spcPct val="0"/>
              </a:spcAft>
              <a:buFont typeface="Arial" pitchFamily="34" charset="0"/>
              <a:buNone/>
              <a:defRPr kern="1200">
                <a:solidFill>
                  <a:schemeClr val="tx1">
                    <a:tint val="75000"/>
                  </a:schemeClr>
                </a:solidFill>
                <a:latin typeface="+mn-lt"/>
                <a:ea typeface="MS Mincho" pitchFamily="49" charset="-128"/>
                <a:cs typeface="+mn-cs"/>
              </a:defRPr>
            </a:lvl5pPr>
            <a:lvl6pPr marL="2286000" indent="0" algn="ctr" defTabSz="914400" rtl="0" eaLnBrk="1" latinLnBrk="0" hangingPunct="1">
              <a:spcBef>
                <a:spcPct val="20000"/>
              </a:spcBef>
              <a:buClr>
                <a:schemeClr val="tx1"/>
              </a:buClr>
              <a:buFont typeface="Calibri"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Calibri"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1"/>
              </a:buClr>
              <a:buFont typeface="Calibri"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1"/>
              </a:buClr>
              <a:buFont typeface="Calibri" pitchFamily="34" charset="0"/>
              <a:buNone/>
              <a:defRPr sz="1800" kern="1200">
                <a:solidFill>
                  <a:schemeClr val="tx1">
                    <a:tint val="75000"/>
                  </a:schemeClr>
                </a:solidFill>
                <a:latin typeface="+mn-lt"/>
                <a:ea typeface="+mn-ea"/>
                <a:cs typeface="+mn-cs"/>
              </a:defRPr>
            </a:lvl9pPr>
          </a:lstStyle>
          <a:p>
            <a:r>
              <a:rPr lang="zh-CN" altLang="en-US" dirty="0">
                <a:solidFill>
                  <a:srgbClr val="000000"/>
                </a:solidFill>
                <a:latin typeface="Microsoft YaHei" charset="-122"/>
                <a:ea typeface="Microsoft YaHei" charset="-122"/>
                <a:cs typeface="Microsoft YaHei" charset="-122"/>
              </a:rPr>
              <a:t>陈莉  张雨蒙</a:t>
            </a:r>
            <a:endParaRPr lang="en-US" altLang="zh-CN" dirty="0">
              <a:solidFill>
                <a:srgbClr val="000000"/>
              </a:solidFill>
              <a:latin typeface="Microsoft YaHei" charset="-122"/>
              <a:ea typeface="Microsoft YaHei" charset="-122"/>
              <a:cs typeface="Microsoft YaHei" charset="-122"/>
            </a:endParaRPr>
          </a:p>
          <a:p>
            <a:r>
              <a:rPr lang="en-US" altLang="zh-CN" dirty="0" smtClean="0">
                <a:solidFill>
                  <a:srgbClr val="000000"/>
                </a:solidFill>
                <a:latin typeface="Microsoft YaHei" charset="-122"/>
                <a:ea typeface="Microsoft YaHei" charset="-122"/>
                <a:cs typeface="Microsoft YaHei" charset="-122"/>
              </a:rPr>
              <a:t>2020.10.06</a:t>
            </a:r>
            <a:endParaRPr lang="en-US" altLang="zh-CN" dirty="0">
              <a:solidFill>
                <a:srgbClr val="0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56853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r>
              <a:rPr lang="en-US" altLang="zh-CN" dirty="0"/>
              <a:t>1--</a:t>
            </a:r>
            <a:r>
              <a:rPr lang="zh-CN" altLang="en-US" dirty="0"/>
              <a:t>图像滤镜效果实现</a:t>
            </a:r>
          </a:p>
        </p:txBody>
      </p:sp>
      <p:sp>
        <p:nvSpPr>
          <p:cNvPr id="3" name="内容占位符 2"/>
          <p:cNvSpPr>
            <a:spLocks noGrp="1"/>
          </p:cNvSpPr>
          <p:nvPr>
            <p:ph idx="1"/>
          </p:nvPr>
        </p:nvSpPr>
        <p:spPr>
          <a:xfrm>
            <a:off x="638627" y="1259114"/>
            <a:ext cx="7837553" cy="5521829"/>
          </a:xfrm>
        </p:spPr>
        <p:txBody>
          <a:bodyPr>
            <a:normAutofit/>
          </a:bodyPr>
          <a:lstStyle/>
          <a:p>
            <a:pPr marL="0" indent="0">
              <a:buNone/>
            </a:pPr>
            <a:r>
              <a:rPr lang="zh-CN" altLang="en-US" sz="2200" dirty="0"/>
              <a:t>在提供的滤镜效果中</a:t>
            </a:r>
            <a:r>
              <a:rPr lang="zh-CN" altLang="en-US" sz="2200" dirty="0">
                <a:solidFill>
                  <a:srgbClr val="FF0000"/>
                </a:solidFill>
              </a:rPr>
              <a:t>自选两种</a:t>
            </a:r>
            <a:r>
              <a:rPr lang="zh-CN" altLang="en-US" sz="2200" dirty="0"/>
              <a:t>实现，也可以自选滤镜替换给定题目。</a:t>
            </a:r>
            <a:endParaRPr lang="en-US" altLang="zh-CN" sz="2200" dirty="0"/>
          </a:p>
          <a:p>
            <a:pPr marL="342900" lvl="1" indent="0">
              <a:buNone/>
            </a:pPr>
            <a:endParaRPr lang="en-US" altLang="zh-CN" dirty="0"/>
          </a:p>
          <a:p>
            <a:r>
              <a:rPr lang="zh-CN" altLang="en-US" dirty="0"/>
              <a:t>作业要求</a:t>
            </a:r>
            <a:endParaRPr lang="en-US" altLang="zh-CN" dirty="0"/>
          </a:p>
          <a:p>
            <a:pPr lvl="1"/>
            <a:r>
              <a:rPr lang="zh-CN" altLang="en-US" sz="1800" dirty="0"/>
              <a:t>允许一定程度使用</a:t>
            </a:r>
            <a:r>
              <a:rPr lang="en-US" altLang="zh-CN" sz="1800" dirty="0" err="1"/>
              <a:t>opencv</a:t>
            </a:r>
            <a:r>
              <a:rPr lang="zh-CN" altLang="en-US" sz="1800" dirty="0"/>
              <a:t>或者其他第三方库</a:t>
            </a:r>
            <a:endParaRPr lang="en-US" altLang="zh-CN" sz="1800" dirty="0"/>
          </a:p>
          <a:p>
            <a:pPr lvl="1"/>
            <a:r>
              <a:rPr lang="zh-CN" altLang="en-US" sz="1800" dirty="0"/>
              <a:t>不可以使用库自带滤波器等核心代码实现图像处理效果</a:t>
            </a:r>
            <a:endParaRPr lang="en-US" altLang="zh-CN" sz="1800" dirty="0"/>
          </a:p>
          <a:p>
            <a:pPr lvl="1"/>
            <a:r>
              <a:rPr lang="zh-CN" altLang="en-US" sz="1800" dirty="0"/>
              <a:t>禁止直接使用库自带的滤镜函数直接完成作业</a:t>
            </a:r>
            <a:endParaRPr lang="en-US" altLang="zh-CN" dirty="0"/>
          </a:p>
          <a:p>
            <a:pPr lvl="1"/>
            <a:endParaRPr lang="en-US" altLang="zh-CN" dirty="0"/>
          </a:p>
          <a:p>
            <a:r>
              <a:rPr lang="zh-CN" altLang="en-US" dirty="0"/>
              <a:t>作业提交</a:t>
            </a:r>
            <a:endParaRPr lang="en-US" altLang="zh-CN" dirty="0"/>
          </a:p>
          <a:p>
            <a:pPr lvl="1"/>
            <a:r>
              <a:rPr lang="zh-CN" altLang="en-US" sz="1800" dirty="0"/>
              <a:t>推荐使用 </a:t>
            </a:r>
            <a:r>
              <a:rPr lang="en-US" altLang="zh-CN" sz="1800" dirty="0"/>
              <a:t>C++</a:t>
            </a:r>
          </a:p>
          <a:p>
            <a:pPr lvl="2"/>
            <a:r>
              <a:rPr lang="zh-CN" altLang="en-US" sz="1400" dirty="0"/>
              <a:t>简单的文档：介绍使用算法、依赖库与程序运行步骤</a:t>
            </a:r>
            <a:endParaRPr lang="en-US" altLang="zh-CN" sz="1400" dirty="0"/>
          </a:p>
          <a:p>
            <a:pPr lvl="2"/>
            <a:r>
              <a:rPr lang="zh-CN" altLang="en-US" sz="1400" dirty="0">
                <a:solidFill>
                  <a:srgbClr val="FF0000"/>
                </a:solidFill>
              </a:rPr>
              <a:t>可执行程序：确保</a:t>
            </a:r>
            <a:r>
              <a:rPr lang="en-US" altLang="zh-CN" sz="1400" dirty="0" err="1">
                <a:solidFill>
                  <a:srgbClr val="FF0000"/>
                </a:solidFill>
              </a:rPr>
              <a:t>dll</a:t>
            </a:r>
            <a:r>
              <a:rPr lang="zh-CN" altLang="en-US" sz="1400" dirty="0">
                <a:solidFill>
                  <a:srgbClr val="FF0000"/>
                </a:solidFill>
              </a:rPr>
              <a:t>、资源文件路径正确，可在其他机器上直接运行</a:t>
            </a:r>
            <a:endParaRPr lang="en-US" altLang="zh-CN" sz="1400" dirty="0">
              <a:solidFill>
                <a:srgbClr val="FF0000"/>
              </a:solidFill>
            </a:endParaRPr>
          </a:p>
          <a:p>
            <a:pPr lvl="2"/>
            <a:r>
              <a:rPr lang="zh-CN" altLang="en-US" sz="1400" dirty="0"/>
              <a:t>源代码工程：提交前请删除</a:t>
            </a:r>
            <a:r>
              <a:rPr lang="en-US" altLang="zh-CN" sz="1400" dirty="0" err="1"/>
              <a:t>pdb</a:t>
            </a:r>
            <a:r>
              <a:rPr lang="zh-CN" altLang="en-US" sz="1400" dirty="0"/>
              <a:t>等中间文件</a:t>
            </a:r>
            <a:endParaRPr lang="en-US" altLang="zh-CN" sz="1400" dirty="0"/>
          </a:p>
          <a:p>
            <a:pPr lvl="1"/>
            <a:r>
              <a:rPr lang="en-US" altLang="zh-CN" sz="1800" dirty="0"/>
              <a:t>Python</a:t>
            </a:r>
            <a:r>
              <a:rPr lang="zh-CN" altLang="en-US" sz="1800" dirty="0"/>
              <a:t>等其他语言</a:t>
            </a:r>
            <a:endParaRPr lang="en-US" altLang="zh-CN" sz="1800" dirty="0"/>
          </a:p>
          <a:p>
            <a:pPr lvl="2"/>
            <a:r>
              <a:rPr lang="zh-CN" altLang="en-US" sz="1400" dirty="0"/>
              <a:t>简单的文档：介绍使用算法、运行环境配置与程序运行步骤</a:t>
            </a:r>
            <a:endParaRPr lang="en-US" altLang="zh-CN" sz="1400" dirty="0"/>
          </a:p>
          <a:p>
            <a:pPr lvl="2"/>
            <a:r>
              <a:rPr lang="zh-CN" altLang="en-US" sz="1400" dirty="0"/>
              <a:t>运行相关：源代码与程序运行的相关文件，必要时可提供运行视频</a:t>
            </a:r>
            <a:endParaRPr lang="en-US" altLang="zh-CN" sz="1400" dirty="0"/>
          </a:p>
          <a:p>
            <a:pPr lvl="2"/>
            <a:endParaRPr lang="en-US" altLang="zh-CN" sz="1400" dirty="0"/>
          </a:p>
          <a:p>
            <a:pPr lvl="2"/>
            <a:endParaRPr lang="en-US" altLang="zh-CN" sz="1400" dirty="0"/>
          </a:p>
          <a:p>
            <a:endParaRPr lang="en-US" altLang="zh-CN" sz="2200" dirty="0"/>
          </a:p>
          <a:p>
            <a:pPr marL="342900" lvl="1" indent="0">
              <a:buNone/>
            </a:pPr>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2795602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滤镜</a:t>
            </a:r>
            <a:r>
              <a:rPr lang="en-US" altLang="zh-CN" dirty="0"/>
              <a:t>1--</a:t>
            </a:r>
            <a:r>
              <a:rPr lang="zh-CN" altLang="en-US" dirty="0"/>
              <a:t>人像美肤</a:t>
            </a:r>
          </a:p>
        </p:txBody>
      </p:sp>
      <p:sp>
        <p:nvSpPr>
          <p:cNvPr id="3" name="内容占位符 2"/>
          <p:cNvSpPr>
            <a:spLocks noGrp="1"/>
          </p:cNvSpPr>
          <p:nvPr>
            <p:ph idx="1"/>
          </p:nvPr>
        </p:nvSpPr>
        <p:spPr>
          <a:xfrm>
            <a:off x="638627" y="1259116"/>
            <a:ext cx="8026401" cy="2018340"/>
          </a:xfrm>
        </p:spPr>
        <p:txBody>
          <a:bodyPr>
            <a:normAutofit/>
          </a:bodyPr>
          <a:lstStyle/>
          <a:p>
            <a:r>
              <a:rPr lang="zh-CN" altLang="en-US" dirty="0"/>
              <a:t>人像美肤</a:t>
            </a:r>
            <a:endParaRPr lang="en-US" altLang="zh-CN" dirty="0"/>
          </a:p>
          <a:p>
            <a:pPr lvl="1"/>
            <a:r>
              <a:rPr lang="zh-CN" altLang="en-US" dirty="0"/>
              <a:t>针对人像可以进行磨皮、美白等操作，使人像看起来更美。</a:t>
            </a:r>
          </a:p>
          <a:p>
            <a:pPr lvl="1"/>
            <a:r>
              <a:rPr lang="zh-CN" altLang="en-US" dirty="0"/>
              <a:t>需要使用自动的算法或是交互的手段，</a:t>
            </a:r>
            <a:r>
              <a:rPr lang="zh-CN" altLang="en-US" b="1" dirty="0"/>
              <a:t>仅针对人的皮肤进行处理</a:t>
            </a:r>
            <a:r>
              <a:rPr lang="zh-CN" altLang="en-US" dirty="0"/>
              <a:t>。</a:t>
            </a:r>
          </a:p>
          <a:p>
            <a:pPr lvl="1"/>
            <a:endParaRPr lang="en-US" altLang="zh-CN" dirty="0"/>
          </a:p>
        </p:txBody>
      </p:sp>
      <p:pic>
        <p:nvPicPr>
          <p:cNvPr id="710658" name="Picture 2" descr="C:\Users\zhangyum17\AppData\Local\Temp\HZ$D.995.1990\HZ$D.995.1991\img\1.png">
            <a:extLst>
              <a:ext uri="{FF2B5EF4-FFF2-40B4-BE49-F238E27FC236}">
                <a16:creationId xmlns:a16="http://schemas.microsoft.com/office/drawing/2014/main" xmlns="" id="{6B1B3A7F-6CE2-4F89-AD01-AF3B8E74C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140" y="2793609"/>
            <a:ext cx="2815975" cy="2815975"/>
          </a:xfrm>
          <a:prstGeom prst="rect">
            <a:avLst/>
          </a:prstGeom>
          <a:noFill/>
          <a:extLst>
            <a:ext uri="{909E8E84-426E-40DD-AFC4-6F175D3DCCD1}">
              <a14:hiddenFill xmlns:a14="http://schemas.microsoft.com/office/drawing/2010/main">
                <a:solidFill>
                  <a:srgbClr val="FFFFFF"/>
                </a:solidFill>
              </a14:hiddenFill>
            </a:ext>
          </a:extLst>
        </p:spPr>
      </p:pic>
      <p:pic>
        <p:nvPicPr>
          <p:cNvPr id="710660" name="Picture 4" descr="C:\Users\zhangyum17\AppData\Local\Temp\HZ$D.995.1990\HZ$D.995.1991\img\2.png">
            <a:extLst>
              <a:ext uri="{FF2B5EF4-FFF2-40B4-BE49-F238E27FC236}">
                <a16:creationId xmlns:a16="http://schemas.microsoft.com/office/drawing/2014/main" xmlns="" id="{3FC9A093-CD23-4AE1-B871-FEFCCA049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5429" y="2793609"/>
            <a:ext cx="2815975" cy="28159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xmlns="" id="{3791E7A2-02B0-4195-B1D5-E3EF3AE82DAA}"/>
              </a:ext>
            </a:extLst>
          </p:cNvPr>
          <p:cNvSpPr txBox="1"/>
          <p:nvPr/>
        </p:nvSpPr>
        <p:spPr>
          <a:xfrm>
            <a:off x="2272300" y="5609584"/>
            <a:ext cx="527064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4D5B6B"/>
                </a:solidFill>
                <a:effectLst/>
                <a:uLnTx/>
                <a:uFillTx/>
                <a:latin typeface="微软雅黑" panose="020B0503020204020204" pitchFamily="34" charset="-122"/>
                <a:ea typeface="微软雅黑" panose="020B0503020204020204" pitchFamily="34" charset="-122"/>
                <a:cs typeface="+mn-cs"/>
              </a:rPr>
              <a:t>原图                                      人像美肤</a:t>
            </a:r>
          </a:p>
        </p:txBody>
      </p:sp>
      <p:sp>
        <p:nvSpPr>
          <p:cNvPr id="4" name="文本框 3">
            <a:extLst>
              <a:ext uri="{FF2B5EF4-FFF2-40B4-BE49-F238E27FC236}">
                <a16:creationId xmlns:a16="http://schemas.microsoft.com/office/drawing/2014/main" xmlns="" id="{A2BD6BD8-F916-4DDD-A946-4C77BDDEBB76}"/>
              </a:ext>
            </a:extLst>
          </p:cNvPr>
          <p:cNvSpPr txBox="1"/>
          <p:nvPr/>
        </p:nvSpPr>
        <p:spPr>
          <a:xfrm>
            <a:off x="906257" y="6177775"/>
            <a:ext cx="6904315" cy="400110"/>
          </a:xfrm>
          <a:prstGeom prst="rect">
            <a:avLst/>
          </a:prstGeom>
          <a:noFill/>
        </p:spPr>
        <p:txBody>
          <a:bodyPr wrap="square" rtlCol="0">
            <a:spAutoFit/>
          </a:bodyPr>
          <a:lstStyle/>
          <a:p>
            <a:r>
              <a:rPr kumimoji="1" lang="zh-CN" altLang="en-US" sz="2000" dirty="0">
                <a:solidFill>
                  <a:srgbClr val="000000"/>
                </a:solidFill>
                <a:latin typeface="Microsoft YaHei" charset="-122"/>
                <a:ea typeface="Microsoft YaHei" charset="-122"/>
                <a:cs typeface="Microsoft YaHei" charset="-122"/>
              </a:rPr>
              <a:t>本题目可以由人脸检测模块加双边滤波实现</a:t>
            </a:r>
          </a:p>
        </p:txBody>
      </p:sp>
    </p:spTree>
    <p:extLst>
      <p:ext uri="{BB962C8B-B14F-4D97-AF65-F5344CB8AC3E}">
        <p14:creationId xmlns:p14="http://schemas.microsoft.com/office/powerpoint/2010/main" val="251838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滤镜</a:t>
            </a:r>
            <a:r>
              <a:rPr lang="en-US" altLang="zh-CN" dirty="0"/>
              <a:t>2--LOMO</a:t>
            </a:r>
            <a:r>
              <a:rPr lang="zh-CN" altLang="en-US" dirty="0"/>
              <a:t>滤镜</a:t>
            </a:r>
          </a:p>
        </p:txBody>
      </p:sp>
      <p:sp>
        <p:nvSpPr>
          <p:cNvPr id="3" name="内容占位符 2"/>
          <p:cNvSpPr>
            <a:spLocks noGrp="1"/>
          </p:cNvSpPr>
          <p:nvPr>
            <p:ph idx="1"/>
          </p:nvPr>
        </p:nvSpPr>
        <p:spPr>
          <a:xfrm>
            <a:off x="638627" y="1259115"/>
            <a:ext cx="8026401" cy="1494359"/>
          </a:xfrm>
        </p:spPr>
        <p:txBody>
          <a:bodyPr>
            <a:normAutofit/>
          </a:bodyPr>
          <a:lstStyle/>
          <a:p>
            <a:r>
              <a:rPr lang="en-US" altLang="zh-CN" dirty="0"/>
              <a:t>LOMO</a:t>
            </a:r>
            <a:r>
              <a:rPr lang="zh-CN" altLang="en-US" dirty="0"/>
              <a:t>滤镜</a:t>
            </a:r>
            <a:endParaRPr lang="en-US" altLang="zh-CN" dirty="0"/>
          </a:p>
          <a:p>
            <a:pPr lvl="1"/>
            <a:r>
              <a:rPr lang="en-US" altLang="zh-CN" dirty="0"/>
              <a:t>Lomo</a:t>
            </a:r>
            <a:r>
              <a:rPr lang="zh-CN" altLang="en-US" dirty="0"/>
              <a:t>风格没有严格的定义，该风格起源于特殊的拍摄设备。从图像角度来说主要有色彩鲜艳、高饱和度、照片暗角等特点。可参考美图秀秀等软件的</a:t>
            </a:r>
            <a:r>
              <a:rPr lang="en-US" altLang="zh-CN" dirty="0"/>
              <a:t>Lomo</a:t>
            </a:r>
            <a:r>
              <a:rPr lang="zh-CN" altLang="en-US" dirty="0"/>
              <a:t>效果。</a:t>
            </a:r>
            <a:endParaRPr lang="en-US" altLang="zh-CN" dirty="0"/>
          </a:p>
        </p:txBody>
      </p:sp>
      <p:pic>
        <p:nvPicPr>
          <p:cNvPr id="711682" name="Picture 2" descr="C:\Users\zhangyum17\AppData\Local\Temp\HZ$D.995.1990\HZ$D.995.1991\img\1.png">
            <a:extLst>
              <a:ext uri="{FF2B5EF4-FFF2-40B4-BE49-F238E27FC236}">
                <a16:creationId xmlns:a16="http://schemas.microsoft.com/office/drawing/2014/main" xmlns="" id="{2130E1F5-488A-4C77-AC4A-429C2815E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638" y="2705529"/>
            <a:ext cx="2797996" cy="2797996"/>
          </a:xfrm>
          <a:prstGeom prst="rect">
            <a:avLst/>
          </a:prstGeom>
          <a:noFill/>
          <a:extLst>
            <a:ext uri="{909E8E84-426E-40DD-AFC4-6F175D3DCCD1}">
              <a14:hiddenFill xmlns:a14="http://schemas.microsoft.com/office/drawing/2010/main">
                <a:solidFill>
                  <a:srgbClr val="FFFFFF"/>
                </a:solidFill>
              </a14:hiddenFill>
            </a:ext>
          </a:extLst>
        </p:spPr>
      </p:pic>
      <p:pic>
        <p:nvPicPr>
          <p:cNvPr id="711684" name="Picture 4" descr="C:\Users\zhangyum17\AppData\Local\Temp\HZ$D.995.1990\HZ$D.995.1991\img\3.png">
            <a:extLst>
              <a:ext uri="{FF2B5EF4-FFF2-40B4-BE49-F238E27FC236}">
                <a16:creationId xmlns:a16="http://schemas.microsoft.com/office/drawing/2014/main" xmlns="" id="{3ABA6FD3-5F24-45E8-9EF2-1C715313D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347" y="2684981"/>
            <a:ext cx="2797996" cy="279799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xmlns="" id="{31DD4609-CF64-482C-A014-E73A97952B24}"/>
              </a:ext>
            </a:extLst>
          </p:cNvPr>
          <p:cNvSpPr txBox="1"/>
          <p:nvPr/>
        </p:nvSpPr>
        <p:spPr>
          <a:xfrm>
            <a:off x="2272300" y="5609584"/>
            <a:ext cx="527064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4D5B6B"/>
                </a:solidFill>
                <a:effectLst/>
                <a:uLnTx/>
                <a:uFillTx/>
                <a:latin typeface="微软雅黑" panose="020B0503020204020204" pitchFamily="34" charset="-122"/>
                <a:ea typeface="微软雅黑" panose="020B0503020204020204" pitchFamily="34" charset="-122"/>
                <a:cs typeface="+mn-cs"/>
              </a:rPr>
              <a:t>原图                                      </a:t>
            </a:r>
            <a:r>
              <a:rPr kumimoji="1" lang="en-US" altLang="zh-CN" sz="2000" b="0" i="0" u="none" strike="noStrike" kern="1200" cap="none" spc="0" normalizeH="0" baseline="0" noProof="0" dirty="0">
                <a:ln>
                  <a:noFill/>
                </a:ln>
                <a:solidFill>
                  <a:srgbClr val="4D5B6B"/>
                </a:solidFill>
                <a:effectLst/>
                <a:uLnTx/>
                <a:uFillTx/>
                <a:latin typeface="微软雅黑" panose="020B0503020204020204" pitchFamily="34" charset="-122"/>
                <a:ea typeface="微软雅黑" panose="020B0503020204020204" pitchFamily="34" charset="-122"/>
                <a:cs typeface="+mn-cs"/>
              </a:rPr>
              <a:t>LOMO</a:t>
            </a:r>
            <a:r>
              <a:rPr kumimoji="1" lang="zh-CN" altLang="en-US" sz="2000" b="0" i="0" u="none" strike="noStrike" kern="1200" cap="none" spc="0" normalizeH="0" baseline="0" noProof="0" dirty="0">
                <a:ln>
                  <a:noFill/>
                </a:ln>
                <a:solidFill>
                  <a:srgbClr val="4D5B6B"/>
                </a:solidFill>
                <a:effectLst/>
                <a:uLnTx/>
                <a:uFillTx/>
                <a:latin typeface="微软雅黑" panose="020B0503020204020204" pitchFamily="34" charset="-122"/>
                <a:ea typeface="微软雅黑" panose="020B0503020204020204" pitchFamily="34" charset="-122"/>
                <a:cs typeface="+mn-cs"/>
              </a:rPr>
              <a:t>滤镜</a:t>
            </a:r>
          </a:p>
        </p:txBody>
      </p:sp>
      <p:sp>
        <p:nvSpPr>
          <p:cNvPr id="4" name="矩形 3">
            <a:extLst>
              <a:ext uri="{FF2B5EF4-FFF2-40B4-BE49-F238E27FC236}">
                <a16:creationId xmlns:a16="http://schemas.microsoft.com/office/drawing/2014/main" xmlns="" id="{F66ED066-62D8-40B9-A735-06CC28C8F6F6}"/>
              </a:ext>
            </a:extLst>
          </p:cNvPr>
          <p:cNvSpPr/>
          <p:nvPr/>
        </p:nvSpPr>
        <p:spPr>
          <a:xfrm>
            <a:off x="732598" y="6009694"/>
            <a:ext cx="8411402" cy="707886"/>
          </a:xfrm>
          <a:prstGeom prst="rect">
            <a:avLst/>
          </a:prstGeom>
        </p:spPr>
        <p:txBody>
          <a:bodyPr wrap="square">
            <a:spAutoFit/>
          </a:bodyPr>
          <a:lstStyle/>
          <a:p>
            <a:r>
              <a:rPr lang="zh-CN" altLang="en-US" dirty="0">
                <a:solidFill>
                  <a:srgbClr val="1F0909"/>
                </a:solidFill>
                <a:latin typeface="Microsoft YaHei" charset="-122"/>
                <a:ea typeface="Microsoft YaHei" charset="-122"/>
                <a:cs typeface="Microsoft YaHei" charset="-122"/>
              </a:rPr>
              <a:t>本</a:t>
            </a:r>
            <a:r>
              <a:rPr lang="zh-CN" altLang="en-US" sz="2000" dirty="0">
                <a:solidFill>
                  <a:srgbClr val="000000"/>
                </a:solidFill>
                <a:latin typeface="Microsoft YaHei" charset="-122"/>
                <a:ea typeface="Microsoft YaHei" charset="-122"/>
                <a:cs typeface="Microsoft YaHei" charset="-122"/>
              </a:rPr>
              <a:t>题目可以由多种图像算法组合实现，参考链接：</a:t>
            </a:r>
            <a:r>
              <a:rPr lang="en-US" altLang="zh-CN" sz="2000" dirty="0">
                <a:solidFill>
                  <a:srgbClr val="000000"/>
                </a:solidFill>
                <a:latin typeface="Microsoft YaHei" charset="-122"/>
                <a:ea typeface="Microsoft YaHei" charset="-122"/>
                <a:cs typeface="Microsoft YaHei" charset="-122"/>
                <a:hlinkClick r:id="rId5"/>
              </a:rPr>
              <a:t>Lomography</a:t>
            </a:r>
            <a:r>
              <a:rPr lang="zh-CN" altLang="en-US" sz="2000" dirty="0">
                <a:solidFill>
                  <a:srgbClr val="000000"/>
                </a:solidFill>
                <a:latin typeface="Microsoft YaHei" charset="-122"/>
                <a:ea typeface="Microsoft YaHei" charset="-122"/>
                <a:cs typeface="Microsoft YaHei" charset="-122"/>
              </a:rPr>
              <a:t>，</a:t>
            </a:r>
            <a:r>
              <a:rPr lang="en-US" altLang="zh-CN" sz="2000" dirty="0">
                <a:solidFill>
                  <a:srgbClr val="000000"/>
                </a:solidFill>
                <a:latin typeface="Microsoft YaHei" charset="-122"/>
                <a:ea typeface="Microsoft YaHei" charset="-122"/>
                <a:cs typeface="Microsoft YaHei" charset="-122"/>
                <a:hlinkClick r:id="rId6"/>
              </a:rPr>
              <a:t>WikiPedia</a:t>
            </a:r>
            <a:r>
              <a:rPr lang="zh-CN" altLang="en-US" sz="2000" dirty="0">
                <a:solidFill>
                  <a:srgbClr val="000000"/>
                </a:solidFill>
                <a:latin typeface="Microsoft YaHei" charset="-122"/>
                <a:ea typeface="Microsoft YaHei" charset="-122"/>
                <a:cs typeface="Microsoft YaHei" charset="-122"/>
              </a:rPr>
              <a:t>等。</a:t>
            </a:r>
            <a:endParaRPr lang="zh-CN" altLang="en-US" sz="2000" b="0" i="0" u="none" strike="noStrike"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88734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滤镜</a:t>
            </a:r>
            <a:r>
              <a:rPr lang="en-US" altLang="zh-CN" dirty="0"/>
              <a:t>3--</a:t>
            </a:r>
            <a:r>
              <a:rPr lang="zh-CN" altLang="en-US" dirty="0"/>
              <a:t>晶格化效果</a:t>
            </a:r>
          </a:p>
        </p:txBody>
      </p:sp>
      <p:sp>
        <p:nvSpPr>
          <p:cNvPr id="3" name="内容占位符 2"/>
          <p:cNvSpPr>
            <a:spLocks noGrp="1"/>
          </p:cNvSpPr>
          <p:nvPr>
            <p:ph idx="1"/>
          </p:nvPr>
        </p:nvSpPr>
        <p:spPr>
          <a:xfrm>
            <a:off x="638627" y="1259115"/>
            <a:ext cx="8026401" cy="1453263"/>
          </a:xfrm>
        </p:spPr>
        <p:txBody>
          <a:bodyPr>
            <a:normAutofit/>
          </a:bodyPr>
          <a:lstStyle/>
          <a:p>
            <a:r>
              <a:rPr lang="zh-CN" altLang="en-US" dirty="0"/>
              <a:t>晶格化效果</a:t>
            </a:r>
            <a:endParaRPr lang="en-US" altLang="zh-CN" dirty="0"/>
          </a:p>
          <a:p>
            <a:pPr lvl="1"/>
            <a:r>
              <a:rPr lang="zh-CN" altLang="en-US" dirty="0"/>
              <a:t>“超像素”是近年图像领域的一个研究热点，应用广泛。相似地，晶格化效果类似于对图像中的像素进行某种聚集，在保持图像信息的前提下简化细节，形成一种类似“马赛克”的风格。</a:t>
            </a:r>
            <a:endParaRPr lang="en-US" altLang="zh-CN" dirty="0"/>
          </a:p>
        </p:txBody>
      </p:sp>
      <p:pic>
        <p:nvPicPr>
          <p:cNvPr id="712706" name="Picture 2" descr="C:\Users\zhangyum17\AppData\Local\Temp\HZ$D.995.1990\HZ$D.995.1991\img\1.png">
            <a:extLst>
              <a:ext uri="{FF2B5EF4-FFF2-40B4-BE49-F238E27FC236}">
                <a16:creationId xmlns:a16="http://schemas.microsoft.com/office/drawing/2014/main" xmlns="" id="{D82AFE7B-C36E-4290-93E3-87F6DBF7C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845" y="2772310"/>
            <a:ext cx="2746625" cy="27466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xmlns="" id="{E5EC8523-2BC2-4957-A47D-5BAEDC99C757}"/>
              </a:ext>
            </a:extLst>
          </p:cNvPr>
          <p:cNvSpPr txBox="1"/>
          <p:nvPr/>
        </p:nvSpPr>
        <p:spPr>
          <a:xfrm>
            <a:off x="2272300" y="5609584"/>
            <a:ext cx="527064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4D5B6B"/>
                </a:solidFill>
                <a:effectLst/>
                <a:uLnTx/>
                <a:uFillTx/>
                <a:latin typeface="微软雅黑" panose="020B0503020204020204" pitchFamily="34" charset="-122"/>
                <a:ea typeface="微软雅黑" panose="020B0503020204020204" pitchFamily="34" charset="-122"/>
                <a:cs typeface="+mn-cs"/>
              </a:rPr>
              <a:t>原图                                         晶格化</a:t>
            </a:r>
          </a:p>
        </p:txBody>
      </p:sp>
      <p:pic>
        <p:nvPicPr>
          <p:cNvPr id="712708" name="Picture 4" descr="C:\Users\zhangyum17\AppData\Local\Temp\HZ$D.995.1990\HZ$D.995.1991\img\4.png">
            <a:extLst>
              <a:ext uri="{FF2B5EF4-FFF2-40B4-BE49-F238E27FC236}">
                <a16:creationId xmlns:a16="http://schemas.microsoft.com/office/drawing/2014/main" xmlns="" id="{BAA2F469-E303-47DC-A7A8-330C6529B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616" y="2772310"/>
            <a:ext cx="2732921" cy="273292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xmlns="" id="{E0D606DC-1F47-44B6-8AAB-20B0A0FD3336}"/>
              </a:ext>
            </a:extLst>
          </p:cNvPr>
          <p:cNvSpPr txBox="1"/>
          <p:nvPr/>
        </p:nvSpPr>
        <p:spPr>
          <a:xfrm>
            <a:off x="1124728" y="6114047"/>
            <a:ext cx="6262097" cy="400110"/>
          </a:xfrm>
          <a:prstGeom prst="rect">
            <a:avLst/>
          </a:prstGeom>
          <a:noFill/>
        </p:spPr>
        <p:txBody>
          <a:bodyPr wrap="square" rtlCol="0">
            <a:spAutoFit/>
          </a:bodyPr>
          <a:lstStyle/>
          <a:p>
            <a:r>
              <a:rPr kumimoji="1" lang="zh-CN" altLang="en-US" sz="2000" dirty="0">
                <a:solidFill>
                  <a:srgbClr val="000000"/>
                </a:solidFill>
                <a:latin typeface="Microsoft YaHei" charset="-122"/>
                <a:ea typeface="Microsoft YaHei" charset="-122"/>
                <a:cs typeface="Microsoft YaHei" charset="-122"/>
              </a:rPr>
              <a:t>本题目可以由超像素预分割加块内均值实现</a:t>
            </a:r>
          </a:p>
        </p:txBody>
      </p:sp>
    </p:spTree>
    <p:extLst>
      <p:ext uri="{BB962C8B-B14F-4D97-AF65-F5344CB8AC3E}">
        <p14:creationId xmlns:p14="http://schemas.microsoft.com/office/powerpoint/2010/main" val="706468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滤镜</a:t>
            </a:r>
            <a:r>
              <a:rPr lang="en-US" altLang="zh-CN" dirty="0"/>
              <a:t>4--</a:t>
            </a:r>
            <a:r>
              <a:rPr lang="zh-CN" altLang="en-US" dirty="0"/>
              <a:t>扩散高光效果</a:t>
            </a:r>
          </a:p>
        </p:txBody>
      </p:sp>
      <p:sp>
        <p:nvSpPr>
          <p:cNvPr id="3" name="内容占位符 2"/>
          <p:cNvSpPr>
            <a:spLocks noGrp="1"/>
          </p:cNvSpPr>
          <p:nvPr>
            <p:ph idx="1"/>
          </p:nvPr>
        </p:nvSpPr>
        <p:spPr>
          <a:xfrm>
            <a:off x="638627" y="1259115"/>
            <a:ext cx="8026401" cy="3256755"/>
          </a:xfrm>
        </p:spPr>
        <p:txBody>
          <a:bodyPr>
            <a:normAutofit/>
          </a:bodyPr>
          <a:lstStyle/>
          <a:p>
            <a:r>
              <a:rPr lang="zh-CN" altLang="en-US" sz="2400" dirty="0"/>
              <a:t>扩散高光效果</a:t>
            </a:r>
            <a:endParaRPr lang="en-US" altLang="zh-CN" sz="2400" dirty="0"/>
          </a:p>
          <a:p>
            <a:pPr lvl="1"/>
            <a:r>
              <a:rPr lang="zh-CN" altLang="en-US" dirty="0"/>
              <a:t>当相机镜头表面有油污时，图像中较亮的部分会显得模糊，并且亮光会向周围暗的区域</a:t>
            </a:r>
            <a:r>
              <a:rPr lang="en-US" altLang="zh-CN" dirty="0"/>
              <a:t>“</a:t>
            </a:r>
            <a:r>
              <a:rPr lang="zh-CN" altLang="en-US" dirty="0"/>
              <a:t>扩散</a:t>
            </a:r>
            <a:r>
              <a:rPr lang="en-US" altLang="zh-CN" dirty="0"/>
              <a:t>”</a:t>
            </a:r>
            <a:r>
              <a:rPr lang="zh-CN" altLang="en-US" dirty="0"/>
              <a:t>，可以称为扩散高光效果。在拍摄人像时，扩散高光可以降低画面中的明暗反差</a:t>
            </a:r>
            <a:r>
              <a:rPr lang="en-US" altLang="zh-CN" dirty="0"/>
              <a:t>,</a:t>
            </a:r>
            <a:r>
              <a:rPr lang="zh-CN" altLang="en-US" dirty="0"/>
              <a:t>营造出一种朦胧的柔光效果。</a:t>
            </a:r>
            <a:endParaRPr lang="en-US" altLang="zh-CN" dirty="0"/>
          </a:p>
        </p:txBody>
      </p:sp>
      <p:pic>
        <p:nvPicPr>
          <p:cNvPr id="4" name="Picture 2" descr="C:\Users\zhangyum17\AppData\Local\Temp\HZ$D.995.1990\HZ$D.995.1991\img\1.png">
            <a:extLst>
              <a:ext uri="{FF2B5EF4-FFF2-40B4-BE49-F238E27FC236}">
                <a16:creationId xmlns:a16="http://schemas.microsoft.com/office/drawing/2014/main" xmlns="" id="{5E93EC02-93FE-4D15-B768-BB7959417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110" y="3055208"/>
            <a:ext cx="2746625" cy="27466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xmlns="" id="{27FBADF0-CF05-48C9-9B4D-EC755635C496}"/>
              </a:ext>
            </a:extLst>
          </p:cNvPr>
          <p:cNvSpPr txBox="1"/>
          <p:nvPr/>
        </p:nvSpPr>
        <p:spPr>
          <a:xfrm>
            <a:off x="2293565" y="5892482"/>
            <a:ext cx="527064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4D5B6B"/>
                </a:solidFill>
                <a:effectLst/>
                <a:uLnTx/>
                <a:uFillTx/>
                <a:latin typeface="微软雅黑" panose="020B0503020204020204" pitchFamily="34" charset="-122"/>
                <a:ea typeface="微软雅黑" panose="020B0503020204020204" pitchFamily="34" charset="-122"/>
                <a:cs typeface="+mn-cs"/>
              </a:rPr>
              <a:t>原图                                         扩散高光</a:t>
            </a:r>
          </a:p>
        </p:txBody>
      </p:sp>
      <p:pic>
        <p:nvPicPr>
          <p:cNvPr id="713730" name="Picture 2" descr="C:\Users\zhangyum17\AppData\Local\Temp\HZ$D.995.1990\HZ$D.995.1991\img\5.png">
            <a:extLst>
              <a:ext uri="{FF2B5EF4-FFF2-40B4-BE49-F238E27FC236}">
                <a16:creationId xmlns:a16="http://schemas.microsoft.com/office/drawing/2014/main" xmlns="" id="{CAB671C2-FF76-4725-BD70-2B994B704E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667" y="3055208"/>
            <a:ext cx="2746625" cy="27466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xmlns="" id="{5683801D-EA7F-4338-BDE8-457314362488}"/>
              </a:ext>
            </a:extLst>
          </p:cNvPr>
          <p:cNvSpPr txBox="1"/>
          <p:nvPr/>
        </p:nvSpPr>
        <p:spPr>
          <a:xfrm>
            <a:off x="1114096" y="6311963"/>
            <a:ext cx="6262097" cy="400110"/>
          </a:xfrm>
          <a:prstGeom prst="rect">
            <a:avLst/>
          </a:prstGeom>
          <a:noFill/>
        </p:spPr>
        <p:txBody>
          <a:bodyPr wrap="square" rtlCol="0">
            <a:spAutoFit/>
          </a:bodyPr>
          <a:lstStyle/>
          <a:p>
            <a:r>
              <a:rPr kumimoji="1" lang="zh-CN" altLang="en-US" sz="2000" dirty="0">
                <a:solidFill>
                  <a:srgbClr val="000000"/>
                </a:solidFill>
                <a:latin typeface="Microsoft YaHei" charset="-122"/>
                <a:ea typeface="Microsoft YaHei" charset="-122"/>
                <a:cs typeface="Microsoft YaHei" charset="-122"/>
              </a:rPr>
              <a:t>本题目可以由高斯模糊加滤色算法实现。</a:t>
            </a:r>
          </a:p>
        </p:txBody>
      </p:sp>
    </p:spTree>
    <p:extLst>
      <p:ext uri="{BB962C8B-B14F-4D97-AF65-F5344CB8AC3E}">
        <p14:creationId xmlns:p14="http://schemas.microsoft.com/office/powerpoint/2010/main" val="294955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r>
              <a:rPr lang="en-US" altLang="zh-CN" dirty="0"/>
              <a:t>1--</a:t>
            </a:r>
            <a:r>
              <a:rPr lang="zh-CN" altLang="en-US" dirty="0"/>
              <a:t>图像滤镜效果实现</a:t>
            </a:r>
          </a:p>
        </p:txBody>
      </p:sp>
      <p:sp>
        <p:nvSpPr>
          <p:cNvPr id="3" name="内容占位符 2"/>
          <p:cNvSpPr>
            <a:spLocks noGrp="1"/>
          </p:cNvSpPr>
          <p:nvPr>
            <p:ph idx="1"/>
          </p:nvPr>
        </p:nvSpPr>
        <p:spPr>
          <a:xfrm>
            <a:off x="638627" y="1259114"/>
            <a:ext cx="7837553" cy="5521829"/>
          </a:xfrm>
        </p:spPr>
        <p:txBody>
          <a:bodyPr>
            <a:normAutofit/>
          </a:bodyPr>
          <a:lstStyle/>
          <a:p>
            <a:r>
              <a:rPr lang="zh-CN" altLang="en-US" dirty="0"/>
              <a:t>作业评价</a:t>
            </a:r>
            <a:endParaRPr lang="en-US" altLang="zh-CN" dirty="0"/>
          </a:p>
          <a:p>
            <a:pPr lvl="1"/>
            <a:r>
              <a:rPr lang="zh-CN" altLang="en-US" sz="1900" dirty="0"/>
              <a:t>助教使用</a:t>
            </a:r>
            <a:r>
              <a:rPr lang="en-US" altLang="zh-CN" sz="1900" dirty="0"/>
              <a:t>Lenna</a:t>
            </a:r>
            <a:r>
              <a:rPr lang="zh-CN" altLang="en-US" sz="1900" dirty="0"/>
              <a:t>图测试效果</a:t>
            </a:r>
            <a:endParaRPr lang="en-US" altLang="zh-CN" sz="1900" dirty="0"/>
          </a:p>
          <a:p>
            <a:pPr lvl="1"/>
            <a:r>
              <a:rPr lang="zh-CN" altLang="en-US" sz="1900" dirty="0"/>
              <a:t>成绩评定指标</a:t>
            </a:r>
            <a:endParaRPr lang="en-US" altLang="zh-CN" sz="1900" dirty="0"/>
          </a:p>
          <a:p>
            <a:pPr lvl="2"/>
            <a:r>
              <a:rPr lang="zh-CN" altLang="en-US" sz="1500" dirty="0"/>
              <a:t>实现效果</a:t>
            </a:r>
            <a:endParaRPr lang="en-US" altLang="zh-CN" sz="1500" dirty="0"/>
          </a:p>
          <a:p>
            <a:pPr lvl="2"/>
            <a:r>
              <a:rPr lang="zh-CN" altLang="en-US" sz="1500" dirty="0"/>
              <a:t>算法难度</a:t>
            </a:r>
            <a:endParaRPr lang="en-US" altLang="zh-CN" sz="1500" dirty="0"/>
          </a:p>
          <a:p>
            <a:pPr lvl="2"/>
            <a:r>
              <a:rPr lang="zh-CN" altLang="en-US" sz="1500" dirty="0"/>
              <a:t>工作量</a:t>
            </a:r>
            <a:endParaRPr lang="en-US" altLang="zh-CN" sz="1500" dirty="0"/>
          </a:p>
          <a:p>
            <a:pPr lvl="1"/>
            <a:r>
              <a:rPr lang="zh-CN" altLang="en-US" sz="1800" dirty="0"/>
              <a:t>助教会根据评定指标与课堂整体完成的情况进行评分。</a:t>
            </a:r>
            <a:endParaRPr lang="en-US" altLang="zh-CN" sz="1800" dirty="0"/>
          </a:p>
          <a:p>
            <a:pPr lvl="1"/>
            <a:r>
              <a:rPr lang="zh-CN" altLang="en-US" sz="1800" dirty="0"/>
              <a:t>对于优秀的作业可以加分。</a:t>
            </a:r>
            <a:endParaRPr lang="en-US" altLang="zh-CN" sz="1800" dirty="0"/>
          </a:p>
          <a:p>
            <a:pPr marL="342900" lvl="1" indent="0">
              <a:buNone/>
            </a:pPr>
            <a:endParaRPr lang="en-US" altLang="zh-CN" dirty="0"/>
          </a:p>
          <a:p>
            <a:r>
              <a:rPr lang="zh-CN" altLang="en-US" dirty="0"/>
              <a:t>时间节点：</a:t>
            </a:r>
            <a:r>
              <a:rPr lang="en-US" altLang="zh-CN" dirty="0"/>
              <a:t>11</a:t>
            </a:r>
            <a:r>
              <a:rPr lang="zh-CN" altLang="en-US" dirty="0"/>
              <a:t>月</a:t>
            </a:r>
            <a:r>
              <a:rPr lang="en-US" altLang="zh-CN" dirty="0"/>
              <a:t>22</a:t>
            </a:r>
            <a:r>
              <a:rPr lang="zh-CN" altLang="en-US" dirty="0"/>
              <a:t>日（第</a:t>
            </a:r>
            <a:r>
              <a:rPr lang="en-US" altLang="zh-CN" dirty="0"/>
              <a:t>10</a:t>
            </a:r>
            <a:r>
              <a:rPr lang="zh-CN" altLang="en-US" dirty="0"/>
              <a:t>周周末）</a:t>
            </a:r>
            <a:endParaRPr lang="en-US" altLang="zh-CN" dirty="0"/>
          </a:p>
          <a:p>
            <a:endParaRPr lang="en-US" altLang="zh-CN" dirty="0"/>
          </a:p>
          <a:p>
            <a:r>
              <a:rPr lang="zh-CN" altLang="en-US" dirty="0"/>
              <a:t>使用他人的算法请注明出处，严禁抄袭代码！</a:t>
            </a:r>
            <a:endParaRPr lang="en-US" altLang="zh-CN" dirty="0"/>
          </a:p>
          <a:p>
            <a:endParaRPr lang="en-US" altLang="zh-CN" dirty="0"/>
          </a:p>
          <a:p>
            <a:pPr lvl="1"/>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28656397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热">
  <a:themeElements>
    <a:clrScheme name="热">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热">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热">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6_主题1">
  <a:themeElements>
    <a:clrScheme name="热">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热">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热">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主题1" id="{7A9C7262-680E-4A0A-A9EC-DB35B37548D1}" vid="{F75E0020-1B14-4B96-A626-875EF4C5F738}"/>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TotalTime>
  <Words>4227</Words>
  <Application>Microsoft Macintosh PowerPoint</Application>
  <PresentationFormat>全屏显示(4:3)</PresentationFormat>
  <Paragraphs>479</Paragraphs>
  <Slides>38</Slides>
  <Notes>38</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38</vt:i4>
      </vt:variant>
    </vt:vector>
  </HeadingPairs>
  <TitlesOfParts>
    <vt:vector size="53" baseType="lpstr">
      <vt:lpstr>-apple-system</vt:lpstr>
      <vt:lpstr>Calibri</vt:lpstr>
      <vt:lpstr>Microsoft YaHei</vt:lpstr>
      <vt:lpstr>MS Gothic</vt:lpstr>
      <vt:lpstr>MS Mincho</vt:lpstr>
      <vt:lpstr>MS PGothic</vt:lpstr>
      <vt:lpstr>ＭＳ 明朝</vt:lpstr>
      <vt:lpstr>PingFang SC</vt:lpstr>
      <vt:lpstr>Times New Roman</vt:lpstr>
      <vt:lpstr>等线</vt:lpstr>
      <vt:lpstr>宋体</vt:lpstr>
      <vt:lpstr>微软雅黑</vt:lpstr>
      <vt:lpstr>Arial</vt:lpstr>
      <vt:lpstr>热</vt:lpstr>
      <vt:lpstr>6_主题1</vt:lpstr>
      <vt:lpstr>数字图像处理作业</vt:lpstr>
      <vt:lpstr>作业概览</vt:lpstr>
      <vt:lpstr>分数占比</vt:lpstr>
      <vt:lpstr>作业1--图像滤镜效果实现</vt:lpstr>
      <vt:lpstr>滤镜1--人像美肤</vt:lpstr>
      <vt:lpstr>滤镜2--LOMO滤镜</vt:lpstr>
      <vt:lpstr>滤镜3--晶格化效果</vt:lpstr>
      <vt:lpstr>滤镜4--扩散高光效果</vt:lpstr>
      <vt:lpstr>作业1--图像滤镜效果实现</vt:lpstr>
      <vt:lpstr>大作业简介</vt:lpstr>
      <vt:lpstr>大作业 (选题一: 人脸美化相关)</vt:lpstr>
      <vt:lpstr>大作业 (选题一: 人脸美化相关)</vt:lpstr>
      <vt:lpstr>大作业 (选题一: 人脸美化相关)</vt:lpstr>
      <vt:lpstr>大作业 (选题二: 去模糊)</vt:lpstr>
      <vt:lpstr>大作业 (选题二: 去模糊)</vt:lpstr>
      <vt:lpstr>大作业 (选题二: 去模糊)</vt:lpstr>
      <vt:lpstr>大作业 (选题三: 去雾)</vt:lpstr>
      <vt:lpstr>大作业 (选题三: 去雾)</vt:lpstr>
      <vt:lpstr>大作业 (选题三: 去雾)</vt:lpstr>
      <vt:lpstr>大作业 (选题四: 图像增强)</vt:lpstr>
      <vt:lpstr>大作业 (选题四: 图像增强)</vt:lpstr>
      <vt:lpstr>大作业 (选题四: 图像增强)</vt:lpstr>
      <vt:lpstr>大作业 (选题五: 风格迁移)</vt:lpstr>
      <vt:lpstr>大作业 (选题五: 风格迁移)</vt:lpstr>
      <vt:lpstr>大作业 (选题五: 风格迁移)</vt:lpstr>
      <vt:lpstr>大作业 (选题六: 人像抠图)</vt:lpstr>
      <vt:lpstr>人像抠图</vt:lpstr>
      <vt:lpstr>大作业 (选题七: 超分辨率)</vt:lpstr>
      <vt:lpstr>大作业 (选题七: 超分辨率)</vt:lpstr>
      <vt:lpstr>大作业 (选题七: 超分辨率)</vt:lpstr>
      <vt:lpstr>大作业 (选题七: 超分辨率)</vt:lpstr>
      <vt:lpstr>大作业 (选题八: 图像着色)</vt:lpstr>
      <vt:lpstr>大作业 (选题八: 图像着色)</vt:lpstr>
      <vt:lpstr>大作业 (选题八: 图像着色)</vt:lpstr>
      <vt:lpstr>大作业评分</vt:lpstr>
      <vt:lpstr>大作业时间节点</vt:lpstr>
      <vt:lpstr>课堂分享</vt:lpstr>
      <vt:lpstr> 谢谢！Q&amp;A 数字图像处理</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c:creator>
  <cp:lastModifiedBy>Microsoft Office 用户</cp:lastModifiedBy>
  <cp:revision>225</cp:revision>
  <dcterms:created xsi:type="dcterms:W3CDTF">2020-09-14T14:18:54Z</dcterms:created>
  <dcterms:modified xsi:type="dcterms:W3CDTF">2020-10-06T08:35:38Z</dcterms:modified>
</cp:coreProperties>
</file>